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1" r:id="rId4"/>
  </p:sldMasterIdLst>
  <p:notesMasterIdLst>
    <p:notesMasterId r:id="rId7"/>
  </p:notesMasterIdLst>
  <p:sldIdLst>
    <p:sldId id="256" r:id="rId5"/>
    <p:sldId id="257" r:id="rId6"/>
  </p:sldIdLst>
  <p:sldSz cx="41148000" cy="32918400"/>
  <p:notesSz cx="7023100" cy="9309100"/>
  <p:defaultTex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charset="-128"/>
        <a:cs typeface="+mn-cs"/>
      </a:defRPr>
    </a:lvl5pPr>
    <a:lvl6pPr marL="2286000" algn="l" defTabSz="914400" rtl="0" eaLnBrk="1" latinLnBrk="0" hangingPunct="1">
      <a:defRPr sz="2400" kern="1200">
        <a:solidFill>
          <a:schemeClr val="tx1"/>
        </a:solidFill>
        <a:latin typeface="Arial" pitchFamily="34" charset="0"/>
        <a:ea typeface="ＭＳ Ｐゴシック" charset="-128"/>
        <a:cs typeface="+mn-cs"/>
      </a:defRPr>
    </a:lvl6pPr>
    <a:lvl7pPr marL="2743200" algn="l" defTabSz="914400" rtl="0" eaLnBrk="1" latinLnBrk="0" hangingPunct="1">
      <a:defRPr sz="2400" kern="1200">
        <a:solidFill>
          <a:schemeClr val="tx1"/>
        </a:solidFill>
        <a:latin typeface="Arial" pitchFamily="34" charset="0"/>
        <a:ea typeface="ＭＳ Ｐゴシック" charset="-128"/>
        <a:cs typeface="+mn-cs"/>
      </a:defRPr>
    </a:lvl7pPr>
    <a:lvl8pPr marL="3200400" algn="l" defTabSz="914400" rtl="0" eaLnBrk="1" latinLnBrk="0" hangingPunct="1">
      <a:defRPr sz="2400" kern="1200">
        <a:solidFill>
          <a:schemeClr val="tx1"/>
        </a:solidFill>
        <a:latin typeface="Arial" pitchFamily="34" charset="0"/>
        <a:ea typeface="ＭＳ Ｐゴシック" charset="-128"/>
        <a:cs typeface="+mn-cs"/>
      </a:defRPr>
    </a:lvl8pPr>
    <a:lvl9pPr marL="3657600" algn="l" defTabSz="914400" rtl="0" eaLnBrk="1" latinLnBrk="0" hangingPunct="1">
      <a:defRPr sz="2400"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10368" userDrawn="1">
          <p15:clr>
            <a:srgbClr val="A4A3A4"/>
          </p15:clr>
        </p15:guide>
        <p15:guide id="2" pos="129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Wells" initials="WW" lastIdx="4" clrIdx="0">
    <p:extLst>
      <p:ext uri="{19B8F6BF-5375-455C-9EA6-DF929625EA0E}">
        <p15:presenceInfo xmlns:p15="http://schemas.microsoft.com/office/powerpoint/2012/main" userId="S::William.Wells@srnl.doe.gov::71d5b3f1-faf9-4725-a7e6-6765f0f963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DFFD"/>
    <a:srgbClr val="BDFFDE"/>
    <a:srgbClr val="B9FFDC"/>
    <a:srgbClr val="99FFCC"/>
    <a:srgbClr val="C0FCC6"/>
    <a:srgbClr val="BEFBFE"/>
    <a:srgbClr val="DDF0C8"/>
    <a:srgbClr val="C9E9CE"/>
    <a:srgbClr val="CDFFCD"/>
    <a:srgbClr val="8E08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68" autoAdjust="0"/>
    <p:restoredTop sz="94660"/>
  </p:normalViewPr>
  <p:slideViewPr>
    <p:cSldViewPr>
      <p:cViewPr>
        <p:scale>
          <a:sx n="30" d="100"/>
          <a:sy n="30" d="100"/>
        </p:scale>
        <p:origin x="16" y="-1044"/>
      </p:cViewPr>
      <p:guideLst>
        <p:guide orient="horz" pos="10368"/>
        <p:guide pos="129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665" cy="464814"/>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977827" y="0"/>
            <a:ext cx="3043665" cy="464814"/>
          </a:xfrm>
          <a:prstGeom prst="rect">
            <a:avLst/>
          </a:prstGeom>
        </p:spPr>
        <p:txBody>
          <a:bodyPr vert="horz" lIns="92446" tIns="46223" rIns="92446" bIns="46223" rtlCol="0"/>
          <a:lstStyle>
            <a:lvl1pPr algn="r">
              <a:defRPr sz="1200"/>
            </a:lvl1pPr>
          </a:lstStyle>
          <a:p>
            <a:fld id="{A94DC9EB-7ACF-409F-9600-E718E69AC83A}" type="datetimeFigureOut">
              <a:rPr lang="en-US" smtClean="0"/>
              <a:pPr/>
              <a:t>4/14/2021</a:t>
            </a:fld>
            <a:endParaRPr lang="en-US" dirty="0"/>
          </a:p>
        </p:txBody>
      </p:sp>
      <p:sp>
        <p:nvSpPr>
          <p:cNvPr id="4" name="Slide Image Placeholder 3"/>
          <p:cNvSpPr>
            <a:spLocks noGrp="1" noRot="1" noChangeAspect="1"/>
          </p:cNvSpPr>
          <p:nvPr>
            <p:ph type="sldImg" idx="2"/>
          </p:nvPr>
        </p:nvSpPr>
        <p:spPr>
          <a:xfrm>
            <a:off x="1330325" y="698500"/>
            <a:ext cx="4362450" cy="3490913"/>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702633" y="4422144"/>
            <a:ext cx="5617837" cy="4188133"/>
          </a:xfrm>
          <a:prstGeom prst="rect">
            <a:avLst/>
          </a:prstGeom>
        </p:spPr>
        <p:txBody>
          <a:bodyPr vert="horz" lIns="92446" tIns="46223" rIns="92446" bIns="4622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684"/>
            <a:ext cx="3043665" cy="464814"/>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7827" y="8842684"/>
            <a:ext cx="3043665" cy="464814"/>
          </a:xfrm>
          <a:prstGeom prst="rect">
            <a:avLst/>
          </a:prstGeom>
        </p:spPr>
        <p:txBody>
          <a:bodyPr vert="horz" lIns="92446" tIns="46223" rIns="92446" bIns="46223" rtlCol="0" anchor="b"/>
          <a:lstStyle>
            <a:lvl1pPr algn="r">
              <a:defRPr sz="1200"/>
            </a:lvl1pPr>
          </a:lstStyle>
          <a:p>
            <a:fld id="{A86EFB39-EB70-4CD7-AB02-3EC5AB048FD0}" type="slidenum">
              <a:rPr lang="en-US" smtClean="0"/>
              <a:pPr/>
              <a:t>‹#›</a:t>
            </a:fld>
            <a:endParaRPr lang="en-US" dirty="0"/>
          </a:p>
        </p:txBody>
      </p:sp>
    </p:spTree>
    <p:extLst>
      <p:ext uri="{BB962C8B-B14F-4D97-AF65-F5344CB8AC3E}">
        <p14:creationId xmlns:p14="http://schemas.microsoft.com/office/powerpoint/2010/main" val="6197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0325" y="698500"/>
            <a:ext cx="4362450"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86EFB39-EB70-4CD7-AB02-3EC5AB048FD0}" type="slidenum">
              <a:rPr lang="en-US" smtClean="0"/>
              <a:pPr/>
              <a:t>1</a:t>
            </a:fld>
            <a:endParaRPr lang="en-US" dirty="0"/>
          </a:p>
        </p:txBody>
      </p:sp>
    </p:spTree>
    <p:extLst>
      <p:ext uri="{BB962C8B-B14F-4D97-AF65-F5344CB8AC3E}">
        <p14:creationId xmlns:p14="http://schemas.microsoft.com/office/powerpoint/2010/main" val="3903218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8306" name="Rectangle 2"/>
          <p:cNvSpPr>
            <a:spLocks noGrp="1" noChangeArrowheads="1"/>
          </p:cNvSpPr>
          <p:nvPr>
            <p:ph type="ctrTitle"/>
          </p:nvPr>
        </p:nvSpPr>
        <p:spPr>
          <a:xfrm>
            <a:off x="3086696" y="10972800"/>
            <a:ext cx="34974609" cy="5486400"/>
          </a:xfrm>
        </p:spPr>
        <p:txBody>
          <a:bodyPr/>
          <a:lstStyle>
            <a:lvl1pPr>
              <a:defRPr/>
            </a:lvl1pPr>
          </a:lstStyle>
          <a:p>
            <a:r>
              <a:rPr lang="en-US"/>
              <a:t>Click to edit Master title style</a:t>
            </a:r>
          </a:p>
        </p:txBody>
      </p:sp>
      <p:sp>
        <p:nvSpPr>
          <p:cNvPr id="98307" name="Rectangle 3"/>
          <p:cNvSpPr>
            <a:spLocks noGrp="1" noChangeArrowheads="1"/>
          </p:cNvSpPr>
          <p:nvPr>
            <p:ph type="subTitle" idx="1"/>
          </p:nvPr>
        </p:nvSpPr>
        <p:spPr>
          <a:xfrm>
            <a:off x="6171903" y="18653125"/>
            <a:ext cx="28804195" cy="841375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8AD58FF5-056A-4EBA-9460-71CDB4FA0A75}"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48FEB333-41B5-48F6-870F-73C79F66631E}"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9317653" y="2925764"/>
            <a:ext cx="8743652" cy="263350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86695" y="2925764"/>
            <a:ext cx="26088083" cy="263350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B3198D41-7091-47C0-B9E8-5378F96033FE}"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09ADAD23-FCF0-44C4-88A1-BB43B4FE9915}"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250406" y="21153439"/>
            <a:ext cx="34976098" cy="653732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250406" y="13952538"/>
            <a:ext cx="34976098" cy="72009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743542F5-D0B2-4452-BDD9-69214AF932E2}"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86696" y="9509126"/>
            <a:ext cx="17415867" cy="19751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0645438" y="9509126"/>
            <a:ext cx="17415867" cy="19751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52332451-DDDB-4F7A-973F-D83A787637E5}"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56805" y="1317625"/>
            <a:ext cx="37034391"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056805" y="7369176"/>
            <a:ext cx="18180844"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056805" y="10439401"/>
            <a:ext cx="18180844"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0902911" y="7369176"/>
            <a:ext cx="18188285"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0902911" y="10439401"/>
            <a:ext cx="18188285"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539F5CC8-B8DE-4619-8B41-634CC18DA08B}"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95728E39-568E-4EB8-AF41-D5ED1943BBC7}"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1A16E41A-A53C-4528-9EF0-1500E4ECB0EA}"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56805" y="1311275"/>
            <a:ext cx="13537406" cy="55768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6088320" y="1311275"/>
            <a:ext cx="23002875" cy="280939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56805" y="6888163"/>
            <a:ext cx="13537406" cy="225171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79F0AB35-6D25-4970-A149-844C7E415863}"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64997" y="23042564"/>
            <a:ext cx="24689097" cy="27209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064997" y="2941639"/>
            <a:ext cx="24689097" cy="197500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064997" y="25763539"/>
            <a:ext cx="24689097" cy="3862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8769D761-0458-43F6-B497-9C4A6C5CFE44}"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86696" y="2925763"/>
            <a:ext cx="34974609" cy="5486400"/>
          </a:xfrm>
          <a:prstGeom prst="rect">
            <a:avLst/>
          </a:prstGeom>
          <a:noFill/>
          <a:ln w="9525">
            <a:noFill/>
            <a:miter lim="800000"/>
            <a:headEnd/>
            <a:tailEnd/>
          </a:ln>
        </p:spPr>
        <p:txBody>
          <a:bodyPr vert="horz" wrap="square" lIns="438912" tIns="219456" rIns="438912" bIns="219456"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086696" y="9509126"/>
            <a:ext cx="34974609" cy="19751675"/>
          </a:xfrm>
          <a:prstGeom prst="rect">
            <a:avLst/>
          </a:prstGeom>
          <a:noFill/>
          <a:ln w="9525">
            <a:noFill/>
            <a:miter lim="800000"/>
            <a:headEnd/>
            <a:tailEnd/>
          </a:ln>
        </p:spPr>
        <p:txBody>
          <a:bodyPr vert="horz" wrap="square" lIns="438912" tIns="219456" rIns="438912" bIns="21945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7284" name="Rectangle 4"/>
          <p:cNvSpPr>
            <a:spLocks noGrp="1" noChangeArrowheads="1"/>
          </p:cNvSpPr>
          <p:nvPr>
            <p:ph type="dt" sz="half" idx="2"/>
          </p:nvPr>
        </p:nvSpPr>
        <p:spPr bwMode="auto">
          <a:xfrm>
            <a:off x="3086695" y="29992639"/>
            <a:ext cx="8572500" cy="2193925"/>
          </a:xfrm>
          <a:prstGeom prst="rect">
            <a:avLst/>
          </a:prstGeom>
          <a:noFill/>
          <a:ln w="9525">
            <a:noFill/>
            <a:miter lim="800000"/>
            <a:headEnd/>
            <a:tailEnd/>
          </a:ln>
          <a:effectLst/>
        </p:spPr>
        <p:txBody>
          <a:bodyPr vert="horz" wrap="square" lIns="438912" tIns="219456" rIns="438912" bIns="219456" numCol="1" anchor="t" anchorCtr="0" compatLnSpc="1">
            <a:prstTxWarp prst="textNoShape">
              <a:avLst/>
            </a:prstTxWarp>
          </a:bodyPr>
          <a:lstStyle>
            <a:lvl1pPr>
              <a:defRPr sz="6700" smtClean="0">
                <a:ea typeface="Osaka" charset="-128"/>
              </a:defRPr>
            </a:lvl1pPr>
          </a:lstStyle>
          <a:p>
            <a:pPr>
              <a:defRPr/>
            </a:pPr>
            <a:endParaRPr lang="en-US" dirty="0"/>
          </a:p>
        </p:txBody>
      </p:sp>
      <p:sp>
        <p:nvSpPr>
          <p:cNvPr id="97285" name="Rectangle 5"/>
          <p:cNvSpPr>
            <a:spLocks noGrp="1" noChangeArrowheads="1"/>
          </p:cNvSpPr>
          <p:nvPr>
            <p:ph type="ftr" sz="quarter" idx="3"/>
          </p:nvPr>
        </p:nvSpPr>
        <p:spPr bwMode="auto">
          <a:xfrm>
            <a:off x="14058305" y="29992639"/>
            <a:ext cx="13031391" cy="2193925"/>
          </a:xfrm>
          <a:prstGeom prst="rect">
            <a:avLst/>
          </a:prstGeom>
          <a:noFill/>
          <a:ln w="9525">
            <a:noFill/>
            <a:miter lim="800000"/>
            <a:headEnd/>
            <a:tailEnd/>
          </a:ln>
          <a:effectLst/>
        </p:spPr>
        <p:txBody>
          <a:bodyPr vert="horz" wrap="square" lIns="438912" tIns="219456" rIns="438912" bIns="219456" numCol="1" anchor="t" anchorCtr="0" compatLnSpc="1">
            <a:prstTxWarp prst="textNoShape">
              <a:avLst/>
            </a:prstTxWarp>
          </a:bodyPr>
          <a:lstStyle>
            <a:lvl1pPr algn="ctr">
              <a:defRPr sz="6700" smtClean="0">
                <a:ea typeface="Osaka" charset="-128"/>
              </a:defRPr>
            </a:lvl1pPr>
          </a:lstStyle>
          <a:p>
            <a:pPr>
              <a:defRPr/>
            </a:pPr>
            <a:endParaRPr lang="en-US" dirty="0"/>
          </a:p>
        </p:txBody>
      </p:sp>
      <p:sp>
        <p:nvSpPr>
          <p:cNvPr id="97286" name="Rectangle 6"/>
          <p:cNvSpPr>
            <a:spLocks noGrp="1" noChangeArrowheads="1"/>
          </p:cNvSpPr>
          <p:nvPr>
            <p:ph type="sldNum" sz="quarter" idx="4"/>
          </p:nvPr>
        </p:nvSpPr>
        <p:spPr bwMode="auto">
          <a:xfrm>
            <a:off x="29488805" y="29992639"/>
            <a:ext cx="8572500" cy="2193925"/>
          </a:xfrm>
          <a:prstGeom prst="rect">
            <a:avLst/>
          </a:prstGeom>
          <a:noFill/>
          <a:ln w="9525">
            <a:noFill/>
            <a:miter lim="800000"/>
            <a:headEnd/>
            <a:tailEnd/>
          </a:ln>
          <a:effectLst/>
        </p:spPr>
        <p:txBody>
          <a:bodyPr vert="horz" wrap="square" lIns="438912" tIns="219456" rIns="438912" bIns="219456" numCol="1" anchor="t" anchorCtr="0" compatLnSpc="1">
            <a:prstTxWarp prst="textNoShape">
              <a:avLst/>
            </a:prstTxWarp>
          </a:bodyPr>
          <a:lstStyle>
            <a:lvl1pPr algn="r">
              <a:defRPr sz="6700" smtClean="0">
                <a:ea typeface="Osaka" charset="-128"/>
              </a:defRPr>
            </a:lvl1pPr>
          </a:lstStyle>
          <a:p>
            <a:pPr>
              <a:defRPr/>
            </a:pPr>
            <a:fld id="{34AF9744-FE39-42A6-BEBB-C063F36BF70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xStyles>
    <p:titleStyle>
      <a:lvl1pPr algn="ctr" defTabSz="4389438" rtl="0" eaLnBrk="0" fontAlgn="base" hangingPunct="0">
        <a:spcBef>
          <a:spcPct val="0"/>
        </a:spcBef>
        <a:spcAft>
          <a:spcPct val="0"/>
        </a:spcAft>
        <a:defRPr sz="21100">
          <a:solidFill>
            <a:schemeClr val="tx2"/>
          </a:solidFill>
          <a:latin typeface="+mj-lt"/>
          <a:ea typeface="+mj-ea"/>
          <a:cs typeface="+mj-cs"/>
        </a:defRPr>
      </a:lvl1pPr>
      <a:lvl2pPr algn="ctr" defTabSz="4389438" rtl="0" eaLnBrk="0" fontAlgn="base" hangingPunct="0">
        <a:spcBef>
          <a:spcPct val="0"/>
        </a:spcBef>
        <a:spcAft>
          <a:spcPct val="0"/>
        </a:spcAft>
        <a:defRPr sz="21100">
          <a:solidFill>
            <a:schemeClr val="tx2"/>
          </a:solidFill>
          <a:latin typeface="Arial" charset="0"/>
          <a:ea typeface="Osaka" charset="-128"/>
          <a:cs typeface="Osaka" charset="-128"/>
        </a:defRPr>
      </a:lvl2pPr>
      <a:lvl3pPr algn="ctr" defTabSz="4389438" rtl="0" eaLnBrk="0" fontAlgn="base" hangingPunct="0">
        <a:spcBef>
          <a:spcPct val="0"/>
        </a:spcBef>
        <a:spcAft>
          <a:spcPct val="0"/>
        </a:spcAft>
        <a:defRPr sz="21100">
          <a:solidFill>
            <a:schemeClr val="tx2"/>
          </a:solidFill>
          <a:latin typeface="Arial" charset="0"/>
          <a:ea typeface="Osaka" charset="-128"/>
          <a:cs typeface="Osaka" charset="-128"/>
        </a:defRPr>
      </a:lvl3pPr>
      <a:lvl4pPr algn="ctr" defTabSz="4389438" rtl="0" eaLnBrk="0" fontAlgn="base" hangingPunct="0">
        <a:spcBef>
          <a:spcPct val="0"/>
        </a:spcBef>
        <a:spcAft>
          <a:spcPct val="0"/>
        </a:spcAft>
        <a:defRPr sz="21100">
          <a:solidFill>
            <a:schemeClr val="tx2"/>
          </a:solidFill>
          <a:latin typeface="Arial" charset="0"/>
          <a:ea typeface="Osaka" charset="-128"/>
          <a:cs typeface="Osaka" charset="-128"/>
        </a:defRPr>
      </a:lvl4pPr>
      <a:lvl5pPr algn="ctr" defTabSz="4389438" rtl="0" eaLnBrk="0" fontAlgn="base" hangingPunct="0">
        <a:spcBef>
          <a:spcPct val="0"/>
        </a:spcBef>
        <a:spcAft>
          <a:spcPct val="0"/>
        </a:spcAft>
        <a:defRPr sz="21100">
          <a:solidFill>
            <a:schemeClr val="tx2"/>
          </a:solidFill>
          <a:latin typeface="Arial" charset="0"/>
          <a:ea typeface="Osaka" charset="-128"/>
          <a:cs typeface="Osaka" charset="-128"/>
        </a:defRPr>
      </a:lvl5pPr>
      <a:lvl6pPr marL="457200" algn="ctr" defTabSz="4389438" rtl="0" fontAlgn="base">
        <a:spcBef>
          <a:spcPct val="0"/>
        </a:spcBef>
        <a:spcAft>
          <a:spcPct val="0"/>
        </a:spcAft>
        <a:defRPr sz="21100">
          <a:solidFill>
            <a:schemeClr val="tx2"/>
          </a:solidFill>
          <a:latin typeface="Arial" charset="0"/>
          <a:ea typeface="Osaka" charset="-128"/>
          <a:cs typeface="Osaka" charset="-128"/>
        </a:defRPr>
      </a:lvl6pPr>
      <a:lvl7pPr marL="914400" algn="ctr" defTabSz="4389438" rtl="0" fontAlgn="base">
        <a:spcBef>
          <a:spcPct val="0"/>
        </a:spcBef>
        <a:spcAft>
          <a:spcPct val="0"/>
        </a:spcAft>
        <a:defRPr sz="21100">
          <a:solidFill>
            <a:schemeClr val="tx2"/>
          </a:solidFill>
          <a:latin typeface="Arial" charset="0"/>
          <a:ea typeface="Osaka" charset="-128"/>
          <a:cs typeface="Osaka" charset="-128"/>
        </a:defRPr>
      </a:lvl7pPr>
      <a:lvl8pPr marL="1371600" algn="ctr" defTabSz="4389438" rtl="0" fontAlgn="base">
        <a:spcBef>
          <a:spcPct val="0"/>
        </a:spcBef>
        <a:spcAft>
          <a:spcPct val="0"/>
        </a:spcAft>
        <a:defRPr sz="21100">
          <a:solidFill>
            <a:schemeClr val="tx2"/>
          </a:solidFill>
          <a:latin typeface="Arial" charset="0"/>
          <a:ea typeface="Osaka" charset="-128"/>
          <a:cs typeface="Osaka" charset="-128"/>
        </a:defRPr>
      </a:lvl8pPr>
      <a:lvl9pPr marL="1828800" algn="ctr" defTabSz="4389438" rtl="0" fontAlgn="base">
        <a:spcBef>
          <a:spcPct val="0"/>
        </a:spcBef>
        <a:spcAft>
          <a:spcPct val="0"/>
        </a:spcAft>
        <a:defRPr sz="21100">
          <a:solidFill>
            <a:schemeClr val="tx2"/>
          </a:solidFill>
          <a:latin typeface="Arial" charset="0"/>
          <a:ea typeface="Osaka" charset="-128"/>
          <a:cs typeface="Osaka" charset="-128"/>
        </a:defRPr>
      </a:lvl9pPr>
    </p:titleStyle>
    <p:bodyStyle>
      <a:lvl1pPr marL="1646238" indent="-1646238" algn="l" defTabSz="4389438" rtl="0" eaLnBrk="0" fontAlgn="base" hangingPunct="0">
        <a:spcBef>
          <a:spcPct val="20000"/>
        </a:spcBef>
        <a:spcAft>
          <a:spcPct val="0"/>
        </a:spcAft>
        <a:buChar char="•"/>
        <a:defRPr sz="15400">
          <a:solidFill>
            <a:schemeClr val="tx1"/>
          </a:solidFill>
          <a:latin typeface="+mn-lt"/>
          <a:ea typeface="+mn-ea"/>
          <a:cs typeface="+mn-cs"/>
        </a:defRPr>
      </a:lvl1pPr>
      <a:lvl2pPr marL="3565525" indent="-1371600" algn="l" defTabSz="4389438" rtl="0" eaLnBrk="0" fontAlgn="base" hangingPunct="0">
        <a:spcBef>
          <a:spcPct val="20000"/>
        </a:spcBef>
        <a:spcAft>
          <a:spcPct val="0"/>
        </a:spcAft>
        <a:buChar char="–"/>
        <a:defRPr sz="13400">
          <a:solidFill>
            <a:schemeClr val="tx1"/>
          </a:solidFill>
          <a:latin typeface="+mn-lt"/>
          <a:ea typeface="+mn-ea"/>
          <a:cs typeface="+mn-cs"/>
        </a:defRPr>
      </a:lvl2pPr>
      <a:lvl3pPr marL="5486400" indent="-1096963" algn="l" defTabSz="4389438" rtl="0" eaLnBrk="0" fontAlgn="base" hangingPunct="0">
        <a:spcBef>
          <a:spcPct val="20000"/>
        </a:spcBef>
        <a:spcAft>
          <a:spcPct val="0"/>
        </a:spcAft>
        <a:buChar char="•"/>
        <a:defRPr sz="11500">
          <a:solidFill>
            <a:schemeClr val="tx1"/>
          </a:solidFill>
          <a:latin typeface="+mn-lt"/>
          <a:ea typeface="+mn-ea"/>
          <a:cs typeface="+mn-cs"/>
        </a:defRPr>
      </a:lvl3pPr>
      <a:lvl4pPr marL="7680325" indent="-1096963" algn="l" defTabSz="4389438" rtl="0" eaLnBrk="0" fontAlgn="base" hangingPunct="0">
        <a:spcBef>
          <a:spcPct val="20000"/>
        </a:spcBef>
        <a:spcAft>
          <a:spcPct val="0"/>
        </a:spcAft>
        <a:buChar char="–"/>
        <a:defRPr sz="9600">
          <a:solidFill>
            <a:schemeClr val="tx1"/>
          </a:solidFill>
          <a:latin typeface="+mn-lt"/>
          <a:ea typeface="+mn-ea"/>
          <a:cs typeface="+mn-cs"/>
        </a:defRPr>
      </a:lvl4pPr>
      <a:lvl5pPr marL="9875838" indent="-1096963" algn="l" defTabSz="4389438" rtl="0" eaLnBrk="0" fontAlgn="base" hangingPunct="0">
        <a:spcBef>
          <a:spcPct val="20000"/>
        </a:spcBef>
        <a:spcAft>
          <a:spcPct val="0"/>
        </a:spcAft>
        <a:buChar char="»"/>
        <a:defRPr sz="9600">
          <a:solidFill>
            <a:schemeClr val="tx1"/>
          </a:solidFill>
          <a:latin typeface="+mn-lt"/>
          <a:ea typeface="+mn-ea"/>
          <a:cs typeface="+mn-cs"/>
        </a:defRPr>
      </a:lvl5pPr>
      <a:lvl6pPr marL="10333038" indent="-1096963" algn="l" defTabSz="4389438" rtl="0" fontAlgn="base">
        <a:spcBef>
          <a:spcPct val="20000"/>
        </a:spcBef>
        <a:spcAft>
          <a:spcPct val="0"/>
        </a:spcAft>
        <a:buChar char="»"/>
        <a:defRPr sz="9600">
          <a:solidFill>
            <a:schemeClr val="tx1"/>
          </a:solidFill>
          <a:latin typeface="+mn-lt"/>
          <a:ea typeface="+mn-ea"/>
          <a:cs typeface="+mn-cs"/>
        </a:defRPr>
      </a:lvl6pPr>
      <a:lvl7pPr marL="10790238" indent="-1096963" algn="l" defTabSz="4389438" rtl="0" fontAlgn="base">
        <a:spcBef>
          <a:spcPct val="20000"/>
        </a:spcBef>
        <a:spcAft>
          <a:spcPct val="0"/>
        </a:spcAft>
        <a:buChar char="»"/>
        <a:defRPr sz="9600">
          <a:solidFill>
            <a:schemeClr val="tx1"/>
          </a:solidFill>
          <a:latin typeface="+mn-lt"/>
          <a:ea typeface="+mn-ea"/>
          <a:cs typeface="+mn-cs"/>
        </a:defRPr>
      </a:lvl7pPr>
      <a:lvl8pPr marL="11247438" indent="-1096963" algn="l" defTabSz="4389438" rtl="0" fontAlgn="base">
        <a:spcBef>
          <a:spcPct val="20000"/>
        </a:spcBef>
        <a:spcAft>
          <a:spcPct val="0"/>
        </a:spcAft>
        <a:buChar char="»"/>
        <a:defRPr sz="9600">
          <a:solidFill>
            <a:schemeClr val="tx1"/>
          </a:solidFill>
          <a:latin typeface="+mn-lt"/>
          <a:ea typeface="+mn-ea"/>
          <a:cs typeface="+mn-cs"/>
        </a:defRPr>
      </a:lvl8pPr>
      <a:lvl9pPr marL="11704638" indent="-1096963" algn="l" defTabSz="4389438" rtl="0" fontAlgn="base">
        <a:spcBef>
          <a:spcPct val="20000"/>
        </a:spcBef>
        <a:spcAft>
          <a:spcPct val="0"/>
        </a:spcAft>
        <a:buChar char="»"/>
        <a:defRPr sz="96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 Box 111"/>
          <p:cNvSpPr txBox="1">
            <a:spLocks noChangeArrowheads="1"/>
          </p:cNvSpPr>
          <p:nvPr/>
        </p:nvSpPr>
        <p:spPr bwMode="auto">
          <a:xfrm>
            <a:off x="27918728" y="22487731"/>
            <a:ext cx="11887200" cy="8906669"/>
          </a:xfrm>
          <a:prstGeom prst="rect">
            <a:avLst/>
          </a:prstGeom>
          <a:noFill/>
          <a:ln w="9525">
            <a:solidFill>
              <a:schemeClr val="tx1"/>
            </a:solidFill>
            <a:miter lim="800000"/>
            <a:headEnd/>
            <a:tailEnd/>
          </a:ln>
          <a:effectLst/>
        </p:spPr>
        <p:txBody>
          <a:bodyPr/>
          <a:lstStyle/>
          <a:p>
            <a:pPr>
              <a:spcBef>
                <a:spcPct val="50000"/>
              </a:spcBef>
            </a:pPr>
            <a:r>
              <a:rPr lang="en-US" sz="3600" b="1" dirty="0">
                <a:solidFill>
                  <a:srgbClr val="8E0815"/>
                </a:solidFill>
              </a:rPr>
              <a:t>Conclusions</a:t>
            </a:r>
            <a:endParaRPr lang="en-US" sz="3600" b="1" dirty="0">
              <a:ea typeface="Batang" charset="-127"/>
            </a:endParaRPr>
          </a:p>
          <a:p>
            <a:pPr>
              <a:spcBef>
                <a:spcPct val="50000"/>
              </a:spcBef>
            </a:pPr>
            <a:endParaRPr lang="en-US" sz="3600" b="1" dirty="0">
              <a:ea typeface="Batang" charset="-127"/>
            </a:endParaRPr>
          </a:p>
          <a:p>
            <a:pPr>
              <a:spcBef>
                <a:spcPct val="50000"/>
              </a:spcBef>
            </a:pPr>
            <a:endParaRPr lang="en-US" sz="3600" b="1" dirty="0">
              <a:ea typeface="Batang" charset="-127"/>
            </a:endParaRPr>
          </a:p>
          <a:p>
            <a:pPr marL="571500" indent="-571500">
              <a:spcBef>
                <a:spcPct val="50000"/>
              </a:spcBef>
              <a:buFont typeface="Arial" panose="020B0604020202020204" pitchFamily="34" charset="0"/>
              <a:buChar char="•"/>
            </a:pPr>
            <a:endParaRPr lang="en-US" sz="3600" b="1" dirty="0">
              <a:ea typeface="Batang" charset="-127"/>
            </a:endParaRPr>
          </a:p>
          <a:p>
            <a:pPr marL="571500" indent="-571500">
              <a:spcBef>
                <a:spcPct val="50000"/>
              </a:spcBef>
              <a:buFont typeface="Arial" panose="020B0604020202020204" pitchFamily="34" charset="0"/>
              <a:buChar char="•"/>
            </a:pPr>
            <a:endParaRPr lang="en-US" sz="3600" b="1" dirty="0">
              <a:ea typeface="Batang" charset="-127"/>
            </a:endParaRPr>
          </a:p>
          <a:p>
            <a:pPr marL="571500" indent="-571500">
              <a:spcBef>
                <a:spcPct val="50000"/>
              </a:spcBef>
              <a:buFont typeface="Arial" panose="020B0604020202020204" pitchFamily="34" charset="0"/>
              <a:buChar char="•"/>
            </a:pPr>
            <a:endParaRPr lang="en-US" sz="3600" b="1" dirty="0">
              <a:ea typeface="Batang" charset="-127"/>
            </a:endParaRPr>
          </a:p>
          <a:p>
            <a:pPr marL="571500" indent="-571500">
              <a:spcBef>
                <a:spcPct val="50000"/>
              </a:spcBef>
              <a:buFont typeface="Arial" panose="020B0604020202020204" pitchFamily="34" charset="0"/>
              <a:buChar char="•"/>
            </a:pPr>
            <a:endParaRPr lang="en-US" sz="3600" b="1" dirty="0">
              <a:ea typeface="Batang" charset="-127"/>
            </a:endParaRPr>
          </a:p>
          <a:p>
            <a:pPr>
              <a:spcBef>
                <a:spcPct val="50000"/>
              </a:spcBef>
            </a:pPr>
            <a:endParaRPr lang="en-US" sz="3600" b="1" dirty="0">
              <a:ea typeface="Batang" charset="-127"/>
            </a:endParaRPr>
          </a:p>
          <a:p>
            <a:pPr>
              <a:spcBef>
                <a:spcPct val="50000"/>
              </a:spcBef>
            </a:pPr>
            <a:endParaRPr lang="en-US" sz="2000" dirty="0"/>
          </a:p>
        </p:txBody>
      </p:sp>
      <p:sp>
        <p:nvSpPr>
          <p:cNvPr id="2159" name="Text Box 111"/>
          <p:cNvSpPr txBox="1">
            <a:spLocks noChangeArrowheads="1"/>
          </p:cNvSpPr>
          <p:nvPr/>
        </p:nvSpPr>
        <p:spPr bwMode="auto">
          <a:xfrm>
            <a:off x="28046838" y="4981482"/>
            <a:ext cx="11887200" cy="16157957"/>
          </a:xfrm>
          <a:prstGeom prst="rect">
            <a:avLst/>
          </a:prstGeom>
          <a:noFill/>
          <a:ln w="9525">
            <a:solidFill>
              <a:schemeClr val="tx1"/>
            </a:solidFill>
            <a:miter lim="800000"/>
            <a:headEnd/>
            <a:tailEnd/>
          </a:ln>
          <a:effectLst/>
        </p:spPr>
        <p:txBody>
          <a:bodyPr/>
          <a:lstStyle/>
          <a:p>
            <a:pPr>
              <a:defRPr/>
            </a:pPr>
            <a:r>
              <a:rPr lang="en-US" sz="3600" b="1" dirty="0" err="1">
                <a:solidFill>
                  <a:srgbClr val="8E0815"/>
                </a:solidFill>
                <a:latin typeface="+mn-lt"/>
                <a:ea typeface="宋体" charset="-122"/>
              </a:rPr>
              <a:t>CloudCompare</a:t>
            </a:r>
            <a:endParaRPr lang="en-US" sz="3600" b="1" dirty="0">
              <a:solidFill>
                <a:srgbClr val="8E0815"/>
              </a:solidFill>
              <a:latin typeface="+mn-lt"/>
              <a:ea typeface="宋体" charset="-122"/>
            </a:endParaRPr>
          </a:p>
          <a:p>
            <a:pPr>
              <a:spcBef>
                <a:spcPts val="0"/>
              </a:spcBef>
              <a:spcAft>
                <a:spcPts val="0"/>
              </a:spcAft>
            </a:pPr>
            <a:endParaRPr lang="en-US" sz="2400" dirty="0">
              <a:solidFill>
                <a:srgbClr val="0E101A"/>
              </a:solidFill>
              <a:effectLst/>
            </a:endParaRPr>
          </a:p>
          <a:p>
            <a:pPr>
              <a:spcBef>
                <a:spcPts val="0"/>
              </a:spcBef>
              <a:spcAft>
                <a:spcPts val="0"/>
              </a:spcAft>
            </a:pPr>
            <a:r>
              <a:rPr lang="en-US" sz="2400" dirty="0">
                <a:solidFill>
                  <a:srgbClr val="0E101A"/>
                </a:solidFill>
                <a:effectLst/>
              </a:rPr>
              <a:t>• </a:t>
            </a:r>
            <a:r>
              <a:rPr lang="en-US" sz="3200" dirty="0" err="1">
                <a:solidFill>
                  <a:srgbClr val="0E101A"/>
                </a:solidFill>
                <a:effectLst/>
              </a:rPr>
              <a:t>CloudCompare</a:t>
            </a:r>
            <a:r>
              <a:rPr lang="en-US" sz="3200" dirty="0">
                <a:solidFill>
                  <a:srgbClr val="0E101A"/>
                </a:solidFill>
                <a:effectLst/>
              </a:rPr>
              <a:t> 2.6.3.1 (Older version) was uploaded on HPC. </a:t>
            </a:r>
          </a:p>
          <a:p>
            <a:pPr>
              <a:spcBef>
                <a:spcPts val="0"/>
              </a:spcBef>
              <a:spcAft>
                <a:spcPts val="0"/>
              </a:spcAft>
            </a:pPr>
            <a:r>
              <a:rPr lang="en-US" sz="3200" dirty="0">
                <a:solidFill>
                  <a:srgbClr val="0E101A"/>
                </a:solidFill>
                <a:effectLst/>
              </a:rPr>
              <a:t>•</a:t>
            </a:r>
            <a:r>
              <a:rPr lang="en-US" sz="3200" dirty="0" err="1">
                <a:solidFill>
                  <a:srgbClr val="0E101A"/>
                </a:solidFill>
                <a:effectLst/>
              </a:rPr>
              <a:t>CloudCompare</a:t>
            </a:r>
            <a:r>
              <a:rPr lang="en-US" sz="3200" dirty="0">
                <a:solidFill>
                  <a:srgbClr val="0E101A"/>
                </a:solidFill>
                <a:effectLst/>
              </a:rPr>
              <a:t> is an open source 3-D point cloud processing software that allows comparison between two-point clouds.</a:t>
            </a:r>
          </a:p>
          <a:p>
            <a:pPr>
              <a:spcBef>
                <a:spcPts val="0"/>
              </a:spcBef>
              <a:spcAft>
                <a:spcPts val="0"/>
              </a:spcAft>
            </a:pPr>
            <a:r>
              <a:rPr lang="en-US" sz="3200" dirty="0">
                <a:solidFill>
                  <a:srgbClr val="0E101A"/>
                </a:solidFill>
                <a:effectLst/>
              </a:rPr>
              <a:t>•</a:t>
            </a:r>
            <a:r>
              <a:rPr lang="en-US" sz="3200" dirty="0">
                <a:solidFill>
                  <a:srgbClr val="0E101A"/>
                </a:solidFill>
              </a:rPr>
              <a:t>Compare entire sections of uneven surfaces within the tunnel’s interior.</a:t>
            </a:r>
            <a:r>
              <a:rPr lang="en-US" sz="3200" dirty="0">
                <a:solidFill>
                  <a:srgbClr val="0E101A"/>
                </a:solidFill>
                <a:effectLst/>
              </a:rPr>
              <a:t> Point clouds of </a:t>
            </a:r>
            <a:r>
              <a:rPr lang="en-US" sz="3200" dirty="0">
                <a:solidFill>
                  <a:srgbClr val="0E101A"/>
                </a:solidFill>
              </a:rPr>
              <a:t>interest include scanned data of the </a:t>
            </a:r>
            <a:r>
              <a:rPr lang="en-US" sz="3200" dirty="0">
                <a:solidFill>
                  <a:srgbClr val="0E101A"/>
                </a:solidFill>
                <a:effectLst/>
              </a:rPr>
              <a:t>ceiling, wall, and floor</a:t>
            </a:r>
            <a:r>
              <a:rPr lang="en-US" sz="3200" dirty="0">
                <a:solidFill>
                  <a:srgbClr val="0E101A"/>
                </a:solidFill>
              </a:rPr>
              <a:t> of the tunnel.</a:t>
            </a:r>
            <a:endParaRPr lang="en-US" sz="3200" dirty="0">
              <a:solidFill>
                <a:srgbClr val="0E101A"/>
              </a:solidFill>
              <a:effectLst/>
            </a:endParaRPr>
          </a:p>
          <a:p>
            <a:pPr>
              <a:spcBef>
                <a:spcPts val="0"/>
              </a:spcBef>
              <a:spcAft>
                <a:spcPts val="0"/>
              </a:spcAft>
            </a:pPr>
            <a:r>
              <a:rPr lang="en-US" sz="3200" dirty="0">
                <a:solidFill>
                  <a:srgbClr val="0E101A"/>
                </a:solidFill>
                <a:effectLst/>
              </a:rPr>
              <a:t>• Used 2D1/2 triangulation, radius of 0.25” algorithm for optimal cloud to cloud comparison accuracy</a:t>
            </a:r>
          </a:p>
          <a:p>
            <a:pPr>
              <a:spcBef>
                <a:spcPts val="0"/>
              </a:spcBef>
              <a:spcAft>
                <a:spcPts val="0"/>
              </a:spcAft>
            </a:pPr>
            <a:endParaRPr lang="en-US" sz="3200" dirty="0">
              <a:solidFill>
                <a:srgbClr val="0E101A"/>
              </a:solidFill>
              <a:effectLst/>
            </a:endParaRPr>
          </a:p>
          <a:p>
            <a:pPr>
              <a:spcBef>
                <a:spcPts val="0"/>
              </a:spcBef>
              <a:spcAft>
                <a:spcPts val="0"/>
              </a:spcAft>
            </a:pPr>
            <a:r>
              <a:rPr lang="en-US" sz="3200" b="1" dirty="0" err="1">
                <a:solidFill>
                  <a:srgbClr val="8E0815"/>
                </a:solidFill>
                <a:ea typeface="宋体" charset="-122"/>
              </a:rPr>
              <a:t>Filesharing</a:t>
            </a:r>
            <a:r>
              <a:rPr lang="en-US" sz="3200" b="1" dirty="0">
                <a:solidFill>
                  <a:srgbClr val="8E0815"/>
                </a:solidFill>
                <a:ea typeface="宋体" charset="-122"/>
              </a:rPr>
              <a:t> over a Virtual Private Network (VPN)</a:t>
            </a:r>
          </a:p>
          <a:p>
            <a:pPr>
              <a:spcBef>
                <a:spcPts val="0"/>
              </a:spcBef>
              <a:spcAft>
                <a:spcPts val="0"/>
              </a:spcAft>
            </a:pPr>
            <a:endParaRPr lang="en-US" sz="3200" b="1" dirty="0">
              <a:solidFill>
                <a:srgbClr val="8E0815"/>
              </a:solidFill>
              <a:ea typeface="宋体" charset="-122"/>
            </a:endParaRPr>
          </a:p>
          <a:p>
            <a:pPr marL="457200" indent="-457200">
              <a:spcBef>
                <a:spcPts val="0"/>
              </a:spcBef>
              <a:spcAft>
                <a:spcPts val="0"/>
              </a:spcAft>
              <a:buFont typeface="Arial" panose="020B0604020202020204" pitchFamily="34" charset="0"/>
              <a:buChar char="•"/>
            </a:pPr>
            <a:r>
              <a:rPr lang="en-US" sz="3200" dirty="0" err="1">
                <a:ea typeface="宋体" charset="-122"/>
              </a:rPr>
              <a:t>Filesharing</a:t>
            </a:r>
            <a:r>
              <a:rPr lang="en-US" sz="3200" dirty="0">
                <a:ea typeface="宋体" charset="-122"/>
              </a:rPr>
              <a:t> software </a:t>
            </a:r>
            <a:r>
              <a:rPr lang="en-US" sz="3200" dirty="0" err="1">
                <a:ea typeface="宋体" charset="-122"/>
              </a:rPr>
              <a:t>filezilla</a:t>
            </a:r>
            <a:r>
              <a:rPr lang="en-US" sz="3200" dirty="0">
                <a:ea typeface="宋体" charset="-122"/>
              </a:rPr>
              <a:t> client is used to queue (upload) data files on Hyperion user directory</a:t>
            </a:r>
          </a:p>
          <a:p>
            <a:pPr marL="457200" indent="-457200">
              <a:spcBef>
                <a:spcPts val="0"/>
              </a:spcBef>
              <a:spcAft>
                <a:spcPts val="0"/>
              </a:spcAft>
              <a:buFont typeface="Arial" panose="020B0604020202020204" pitchFamily="34" charset="0"/>
              <a:buChar char="•"/>
            </a:pPr>
            <a:r>
              <a:rPr lang="en-US" sz="3200" dirty="0">
                <a:ea typeface="宋体" charset="-122"/>
              </a:rPr>
              <a:t>FileZilla is a cross-platform file transfer protocol (FTP) application used to transfer computer files from a server to a client on a computer network. </a:t>
            </a:r>
          </a:p>
          <a:p>
            <a:pPr>
              <a:spcBef>
                <a:spcPts val="0"/>
              </a:spcBef>
              <a:spcAft>
                <a:spcPts val="0"/>
              </a:spcAft>
            </a:pPr>
            <a:endParaRPr lang="en-US" sz="3200" dirty="0">
              <a:ea typeface="宋体" charset="-122"/>
            </a:endParaRPr>
          </a:p>
          <a:p>
            <a:pPr>
              <a:spcBef>
                <a:spcPts val="0"/>
              </a:spcBef>
              <a:spcAft>
                <a:spcPts val="0"/>
              </a:spcAft>
            </a:pPr>
            <a:r>
              <a:rPr lang="en-US" sz="3200" b="1" dirty="0">
                <a:solidFill>
                  <a:srgbClr val="8E0815"/>
                </a:solidFill>
              </a:rPr>
              <a:t>Results</a:t>
            </a:r>
          </a:p>
          <a:p>
            <a:pPr>
              <a:spcBef>
                <a:spcPts val="0"/>
              </a:spcBef>
              <a:spcAft>
                <a:spcPts val="0"/>
              </a:spcAft>
            </a:pPr>
            <a:r>
              <a:rPr lang="en-US" sz="3200" dirty="0">
                <a:solidFill>
                  <a:srgbClr val="0E101A"/>
                </a:solidFill>
                <a:effectLst/>
              </a:rPr>
              <a:t>The following charts are an illustration of the results in tabular form. </a:t>
            </a:r>
            <a:r>
              <a:rPr lang="en-US" sz="3200" dirty="0">
                <a:solidFill>
                  <a:srgbClr val="0E101A"/>
                </a:solidFill>
              </a:rPr>
              <a:t>The chart to the right shows the distances that resulted from processing LiDAR data on Hyperion. The green are distances are the same as SRS. The red and yellow are different distances from SRS; it is safely to say that the yellow and red color represent corrupted data. </a:t>
            </a:r>
            <a:endParaRPr lang="en-US" sz="2400" dirty="0">
              <a:solidFill>
                <a:srgbClr val="0E101A"/>
              </a:solidFill>
              <a:effectLst/>
            </a:endParaRPr>
          </a:p>
          <a:p>
            <a:pPr lvl="3">
              <a:spcBef>
                <a:spcPct val="50000"/>
              </a:spcBef>
            </a:pPr>
            <a:endParaRPr lang="en-US" sz="3200" b="1" dirty="0">
              <a:solidFill>
                <a:srgbClr val="FF0000"/>
              </a:solidFill>
              <a:ea typeface="Batang" charset="-127"/>
            </a:endParaRPr>
          </a:p>
        </p:txBody>
      </p:sp>
      <p:sp>
        <p:nvSpPr>
          <p:cNvPr id="2155" name="Text Box 107"/>
          <p:cNvSpPr txBox="1">
            <a:spLocks noChangeArrowheads="1"/>
          </p:cNvSpPr>
          <p:nvPr/>
        </p:nvSpPr>
        <p:spPr bwMode="auto">
          <a:xfrm>
            <a:off x="14568964" y="5033865"/>
            <a:ext cx="11887200" cy="12568335"/>
          </a:xfrm>
          <a:prstGeom prst="rect">
            <a:avLst/>
          </a:prstGeom>
          <a:noFill/>
          <a:ln w="9525">
            <a:solidFill>
              <a:schemeClr val="tx1"/>
            </a:solidFill>
            <a:miter lim="800000"/>
            <a:headEnd/>
            <a:tailEnd/>
          </a:ln>
          <a:effectLst/>
        </p:spPr>
        <p:txBody>
          <a:bodyPr/>
          <a:lstStyle/>
          <a:p>
            <a:pPr>
              <a:defRPr/>
            </a:pPr>
            <a:r>
              <a:rPr lang="en-US" sz="3600" b="1" dirty="0">
                <a:solidFill>
                  <a:srgbClr val="8E0815"/>
                </a:solidFill>
                <a:latin typeface="+mn-lt"/>
                <a:ea typeface="宋体" charset="-122"/>
              </a:rPr>
              <a:t>Data Collection</a:t>
            </a:r>
            <a:endParaRPr lang="en-US" sz="3600" dirty="0">
              <a:solidFill>
                <a:srgbClr val="8E0815"/>
              </a:solidFill>
              <a:latin typeface="+mn-lt"/>
              <a:ea typeface="Batang" charset="-127"/>
            </a:endParaRPr>
          </a:p>
          <a:p>
            <a:pPr>
              <a:defRPr/>
            </a:pPr>
            <a:endParaRPr lang="en-US" sz="1600" dirty="0">
              <a:latin typeface="+mn-lt"/>
            </a:endParaRPr>
          </a:p>
          <a:p>
            <a:pPr marL="457200" indent="-457200">
              <a:buFont typeface="Arial" panose="020B0604020202020204" pitchFamily="34" charset="0"/>
              <a:buChar char="•"/>
              <a:defRPr/>
            </a:pPr>
            <a:r>
              <a:rPr lang="en-US" sz="3200" dirty="0">
                <a:latin typeface="+mn-lt"/>
              </a:rPr>
              <a:t>Subcontractor </a:t>
            </a:r>
            <a:r>
              <a:rPr lang="en-US" sz="3200" dirty="0" smtClean="0">
                <a:latin typeface="+mn-lt"/>
              </a:rPr>
              <a:t>assembled LiDAR </a:t>
            </a:r>
            <a:r>
              <a:rPr lang="en-US" sz="3200" dirty="0">
                <a:latin typeface="+mn-lt"/>
              </a:rPr>
              <a:t>on a stick (</a:t>
            </a:r>
            <a:r>
              <a:rPr lang="en-US" sz="3200" dirty="0" err="1">
                <a:latin typeface="+mn-lt"/>
              </a:rPr>
              <a:t>LiDS</a:t>
            </a:r>
            <a:r>
              <a:rPr lang="en-US" sz="3200" dirty="0">
                <a:latin typeface="+mn-lt"/>
              </a:rPr>
              <a:t>) for deployment</a:t>
            </a:r>
          </a:p>
          <a:p>
            <a:pPr marL="457200" indent="-457200">
              <a:buFont typeface="Arial" panose="020B0604020202020204" pitchFamily="34" charset="0"/>
              <a:buChar char="•"/>
              <a:defRPr/>
            </a:pPr>
            <a:r>
              <a:rPr lang="en-US" sz="3200" dirty="0" err="1">
                <a:latin typeface="+mn-lt"/>
              </a:rPr>
              <a:t>LiDS</a:t>
            </a:r>
            <a:r>
              <a:rPr lang="en-US" sz="3200" dirty="0">
                <a:latin typeface="+mn-lt"/>
              </a:rPr>
              <a:t> is deployed and scans nearly 200 foot section of tunnel interior</a:t>
            </a:r>
          </a:p>
          <a:p>
            <a:pPr marL="457200" indent="-457200">
              <a:buFont typeface="Arial" panose="020B0604020202020204" pitchFamily="34" charset="0"/>
              <a:buChar char="•"/>
              <a:defRPr/>
            </a:pPr>
            <a:r>
              <a:rPr lang="en-US" sz="3200" dirty="0">
                <a:latin typeface="+mn-lt"/>
              </a:rPr>
              <a:t>Multiple scans are collected from 3 different elevations</a:t>
            </a:r>
          </a:p>
          <a:p>
            <a:pPr marL="457200" indent="-457200">
              <a:buFont typeface="Arial" panose="020B0604020202020204" pitchFamily="34" charset="0"/>
              <a:buChar char="•"/>
              <a:defRPr/>
            </a:pPr>
            <a:r>
              <a:rPr lang="en-US" sz="3200" dirty="0" smtClean="0">
                <a:latin typeface="+mn-lt"/>
              </a:rPr>
              <a:t>3 of the collected </a:t>
            </a:r>
            <a:r>
              <a:rPr lang="en-US" sz="3200" dirty="0">
                <a:latin typeface="+mn-lt"/>
              </a:rPr>
              <a:t>scans are merged</a:t>
            </a:r>
          </a:p>
          <a:p>
            <a:pPr marL="457200" indent="-457200">
              <a:buFont typeface="Arial" panose="020B0604020202020204" pitchFamily="34" charset="0"/>
              <a:buChar char="•"/>
              <a:defRPr/>
            </a:pPr>
            <a:r>
              <a:rPr lang="en-US" sz="3200" dirty="0">
                <a:latin typeface="+mn-lt"/>
              </a:rPr>
              <a:t>Merged scans are successfully transferred to recap pro mobile through an iPad and then to recap pro through a desktop above ground</a:t>
            </a:r>
          </a:p>
          <a:p>
            <a:pPr>
              <a:defRPr/>
            </a:pPr>
            <a:endParaRPr lang="en-US" sz="3200" dirty="0">
              <a:latin typeface="+mn-lt"/>
            </a:endParaRPr>
          </a:p>
          <a:p>
            <a:pPr>
              <a:defRPr/>
            </a:pPr>
            <a:endParaRPr lang="en-US" sz="3200" dirty="0">
              <a:latin typeface="+mn-lt"/>
            </a:endParaRPr>
          </a:p>
          <a:p>
            <a:pPr>
              <a:defRPr/>
            </a:pPr>
            <a:endParaRPr lang="en-US" sz="3200" dirty="0">
              <a:latin typeface="+mn-lt"/>
            </a:endParaRPr>
          </a:p>
          <a:p>
            <a:pPr>
              <a:defRPr/>
            </a:pPr>
            <a:endParaRPr lang="en-US" sz="3200" dirty="0">
              <a:latin typeface="+mn-lt"/>
            </a:endParaRPr>
          </a:p>
          <a:p>
            <a:pPr>
              <a:defRPr/>
            </a:pPr>
            <a:endParaRPr lang="en-US" sz="3200" dirty="0">
              <a:latin typeface="+mn-lt"/>
            </a:endParaRPr>
          </a:p>
          <a:p>
            <a:pPr lvl="2">
              <a:defRPr/>
            </a:pPr>
            <a:endParaRPr lang="en-US" sz="3200" dirty="0">
              <a:latin typeface="+mn-lt"/>
            </a:endParaRPr>
          </a:p>
          <a:p>
            <a:pPr lvl="2">
              <a:defRPr/>
            </a:pPr>
            <a:endParaRPr lang="en-US" sz="3200" dirty="0">
              <a:latin typeface="+mn-lt"/>
            </a:endParaRPr>
          </a:p>
          <a:p>
            <a:pPr lvl="2">
              <a:defRPr/>
            </a:pPr>
            <a:endParaRPr lang="en-US" sz="3200" dirty="0">
              <a:latin typeface="+mn-lt"/>
            </a:endParaRPr>
          </a:p>
          <a:p>
            <a:pPr lvl="2">
              <a:defRPr/>
            </a:pPr>
            <a:r>
              <a:rPr lang="en-US" sz="3200" dirty="0">
                <a:latin typeface="+mn-lt"/>
              </a:rPr>
              <a:t> </a:t>
            </a:r>
          </a:p>
          <a:p>
            <a:pPr marL="1371600" lvl="2" indent="-457200">
              <a:buFont typeface="Arial" panose="020B0604020202020204" pitchFamily="34" charset="0"/>
              <a:buChar char="•"/>
              <a:defRPr/>
            </a:pPr>
            <a:endParaRPr lang="en-US" sz="3200" dirty="0">
              <a:latin typeface="+mn-lt"/>
            </a:endParaRPr>
          </a:p>
          <a:p>
            <a:pPr marL="1371600" lvl="2" indent="-457200">
              <a:buFont typeface="Arial" panose="020B0604020202020204" pitchFamily="34" charset="0"/>
              <a:buChar char="•"/>
              <a:defRPr/>
            </a:pPr>
            <a:endParaRPr lang="en-US" sz="3200" dirty="0">
              <a:latin typeface="+mn-lt"/>
            </a:endParaRPr>
          </a:p>
        </p:txBody>
      </p:sp>
      <p:sp>
        <p:nvSpPr>
          <p:cNvPr id="2058" name="Text Box 10"/>
          <p:cNvSpPr txBox="1">
            <a:spLocks noChangeArrowheads="1"/>
          </p:cNvSpPr>
          <p:nvPr/>
        </p:nvSpPr>
        <p:spPr bwMode="auto">
          <a:xfrm>
            <a:off x="1103947" y="16186145"/>
            <a:ext cx="11800762" cy="15238225"/>
          </a:xfrm>
          <a:prstGeom prst="rect">
            <a:avLst/>
          </a:prstGeom>
          <a:noFill/>
          <a:ln w="9525">
            <a:solidFill>
              <a:schemeClr val="tx1"/>
            </a:solidFill>
            <a:miter lim="800000"/>
            <a:headEnd/>
            <a:tailEnd/>
          </a:ln>
          <a:effectLst/>
        </p:spPr>
        <p:txBody>
          <a:bodyPr/>
          <a:lstStyle/>
          <a:p>
            <a:pPr>
              <a:defRPr/>
            </a:pPr>
            <a:r>
              <a:rPr lang="en-US" sz="3600" b="1" dirty="0">
                <a:solidFill>
                  <a:srgbClr val="8E0815"/>
                </a:solidFill>
                <a:latin typeface="+mn-lt"/>
                <a:ea typeface="Batang" charset="-127"/>
              </a:rPr>
              <a:t>Introduction</a:t>
            </a:r>
          </a:p>
          <a:p>
            <a:pPr marL="571500" indent="-571500">
              <a:buFont typeface="Arial" panose="020B0604020202020204" pitchFamily="34" charset="0"/>
              <a:buChar char="•"/>
              <a:defRPr/>
            </a:pPr>
            <a:endParaRPr lang="en-US" sz="3200" b="1" dirty="0">
              <a:solidFill>
                <a:srgbClr val="8E0815"/>
              </a:solidFill>
              <a:latin typeface="+mn-lt"/>
              <a:ea typeface="Batang" charset="-127"/>
            </a:endParaRPr>
          </a:p>
          <a:p>
            <a:pPr marL="571500" indent="-571500">
              <a:buFont typeface="Arial" panose="020B0604020202020204" pitchFamily="34" charset="0"/>
              <a:buChar char="•"/>
              <a:defRPr/>
            </a:pPr>
            <a:r>
              <a:rPr lang="en-US" sz="3200" dirty="0">
                <a:latin typeface="+mn-lt"/>
                <a:ea typeface="Batang" charset="-127"/>
              </a:rPr>
              <a:t>Savannah River Site wants to know if High- Performance Computing process data faster than what the site has been using, known as a Multi-core workstation. </a:t>
            </a:r>
          </a:p>
          <a:p>
            <a:pPr marL="571500" indent="-571500">
              <a:buFont typeface="Arial" panose="020B0604020202020204" pitchFamily="34" charset="0"/>
              <a:buChar char="•"/>
              <a:defRPr/>
            </a:pPr>
            <a:r>
              <a:rPr lang="en-US" sz="3200" dirty="0">
                <a:latin typeface="+mn-lt"/>
                <a:ea typeface="Batang" charset="-127"/>
              </a:rPr>
              <a:t>Before comparing two processors, collecting data has been taking place. </a:t>
            </a:r>
          </a:p>
          <a:p>
            <a:pPr marL="571500" indent="-571500">
              <a:buFont typeface="Arial" panose="020B0604020202020204" pitchFamily="34" charset="0"/>
              <a:buChar char="•"/>
              <a:defRPr/>
            </a:pPr>
            <a:r>
              <a:rPr lang="en-US" sz="3200" dirty="0">
                <a:latin typeface="+mn-lt"/>
                <a:ea typeface="Batang" charset="-127"/>
              </a:rPr>
              <a:t>Light Detection and Ranging system (LiDAR) undergoes deployment, which records distances from the starting point where LiDAR is scanning to the overall H-Canyon tunnel(HCAEX).</a:t>
            </a:r>
          </a:p>
          <a:p>
            <a:pPr marL="571500" indent="-571500">
              <a:buFont typeface="Arial" panose="020B0604020202020204" pitchFamily="34" charset="0"/>
              <a:buChar char="•"/>
              <a:defRPr/>
            </a:pPr>
            <a:r>
              <a:rPr lang="en-US" sz="3200" dirty="0">
                <a:latin typeface="+mn-lt"/>
                <a:ea typeface="Batang" charset="-127"/>
              </a:rPr>
              <a:t>Once data has been scanned, it is transferred to recap pro mobile through an </a:t>
            </a:r>
            <a:r>
              <a:rPr lang="en-US" sz="3200" dirty="0" smtClean="0">
                <a:latin typeface="+mn-lt"/>
                <a:ea typeface="Batang" charset="-127"/>
              </a:rPr>
              <a:t>iPad, then it is transferred over to </a:t>
            </a:r>
            <a:r>
              <a:rPr lang="en-US" sz="3200" dirty="0">
                <a:latin typeface="+mn-lt"/>
                <a:ea typeface="Batang" charset="-127"/>
              </a:rPr>
              <a:t>recap pro through a desktop. These scans are known as point clouds.</a:t>
            </a:r>
          </a:p>
          <a:p>
            <a:pPr marL="571500" indent="-571500">
              <a:buFont typeface="Arial" panose="020B0604020202020204" pitchFamily="34" charset="0"/>
              <a:buChar char="•"/>
              <a:defRPr/>
            </a:pPr>
            <a:r>
              <a:rPr lang="en-US" sz="3200" dirty="0">
                <a:latin typeface="+mn-lt"/>
                <a:ea typeface="Batang" charset="-127"/>
              </a:rPr>
              <a:t>Post data processing of LiDAR data comprises </a:t>
            </a:r>
            <a:r>
              <a:rPr lang="en-US" sz="3200" dirty="0" smtClean="0">
                <a:latin typeface="+mn-lt"/>
                <a:ea typeface="Batang" charset="-127"/>
              </a:rPr>
              <a:t>of a single </a:t>
            </a:r>
            <a:r>
              <a:rPr lang="en-US" sz="3200" dirty="0">
                <a:latin typeface="+mn-lt"/>
                <a:ea typeface="Batang" charset="-127"/>
              </a:rPr>
              <a:t>multicore </a:t>
            </a:r>
            <a:r>
              <a:rPr lang="en-US" sz="3200" dirty="0" smtClean="0">
                <a:latin typeface="+mn-lt"/>
                <a:ea typeface="Batang" charset="-127"/>
              </a:rPr>
              <a:t>machine: </a:t>
            </a:r>
            <a:r>
              <a:rPr lang="en-US" sz="3200" dirty="0">
                <a:latin typeface="+mn-lt"/>
                <a:ea typeface="Batang" charset="-127"/>
              </a:rPr>
              <a:t>18 </a:t>
            </a:r>
            <a:r>
              <a:rPr lang="en-US" sz="3200" dirty="0" smtClean="0">
                <a:latin typeface="+mn-lt"/>
                <a:ea typeface="Batang" charset="-127"/>
              </a:rPr>
              <a:t>cores</a:t>
            </a:r>
            <a:r>
              <a:rPr lang="en-US" sz="3200" dirty="0">
                <a:latin typeface="+mn-lt"/>
                <a:ea typeface="Batang" charset="-127"/>
              </a:rPr>
              <a:t> </a:t>
            </a:r>
            <a:r>
              <a:rPr lang="en-US" sz="3200" dirty="0" smtClean="0">
                <a:latin typeface="+mn-lt"/>
                <a:ea typeface="Batang" charset="-127"/>
              </a:rPr>
              <a:t>with 44 MB</a:t>
            </a:r>
            <a:endParaRPr lang="en-US" sz="3200" dirty="0">
              <a:latin typeface="+mn-lt"/>
              <a:ea typeface="Batang" charset="-127"/>
            </a:endParaRPr>
          </a:p>
          <a:p>
            <a:pPr marL="571500" indent="-571500">
              <a:buFont typeface="Arial" panose="020B0604020202020204" pitchFamily="34" charset="0"/>
              <a:buChar char="•"/>
              <a:defRPr/>
            </a:pPr>
            <a:r>
              <a:rPr lang="en-US" sz="3200" dirty="0">
                <a:latin typeface="+mn-lt"/>
                <a:ea typeface="Batang" charset="-127"/>
              </a:rPr>
              <a:t>Longest execution time is 4 hours</a:t>
            </a:r>
          </a:p>
          <a:p>
            <a:pPr marL="571500" indent="-571500" algn="just">
              <a:buFont typeface="Arial" panose="020B0604020202020204" pitchFamily="34" charset="0"/>
              <a:buChar char="•"/>
              <a:defRPr/>
            </a:pPr>
            <a:r>
              <a:rPr lang="en-US" sz="3200" dirty="0" err="1">
                <a:ea typeface="Batang" charset="-127"/>
              </a:rPr>
              <a:t>CloudCompare</a:t>
            </a:r>
            <a:r>
              <a:rPr lang="en-US" sz="3200" dirty="0">
                <a:ea typeface="Batang" charset="-127"/>
              </a:rPr>
              <a:t> and the SRS LiDAR data were uploaded on the HPC to determine the execution time and distances that were collected from LiDAR. </a:t>
            </a:r>
          </a:p>
          <a:p>
            <a:pPr marL="571500" indent="-571500">
              <a:buFont typeface="Arial" panose="020B0604020202020204" pitchFamily="34" charset="0"/>
              <a:buChar char="•"/>
              <a:defRPr/>
            </a:pPr>
            <a:r>
              <a:rPr lang="en-US" sz="3200" dirty="0" smtClean="0">
                <a:latin typeface="+mn-lt"/>
                <a:ea typeface="Batang" charset="-127"/>
              </a:rPr>
              <a:t>High-powered </a:t>
            </a:r>
            <a:r>
              <a:rPr lang="en-US" sz="3200" dirty="0">
                <a:latin typeface="+mn-lt"/>
                <a:ea typeface="Batang" charset="-127"/>
              </a:rPr>
              <a:t>computation platform is created to illustrate the comparison between execution times of Savannah River Nuclear Laboratory (SRNL) multicore workstation and </a:t>
            </a:r>
            <a:r>
              <a:rPr lang="en-US" sz="3200" dirty="0" err="1">
                <a:latin typeface="+mn-lt"/>
                <a:ea typeface="Batang" charset="-127"/>
              </a:rPr>
              <a:t>UofSC</a:t>
            </a:r>
            <a:r>
              <a:rPr lang="en-US" sz="3200" dirty="0">
                <a:latin typeface="+mn-lt"/>
                <a:ea typeface="Batang" charset="-127"/>
              </a:rPr>
              <a:t> Hyperion cluster</a:t>
            </a:r>
            <a:endParaRPr lang="en-US" sz="3200" dirty="0">
              <a:solidFill>
                <a:srgbClr val="8E0815"/>
              </a:solidFill>
              <a:latin typeface="+mn-lt"/>
              <a:ea typeface="Batang" charset="-127"/>
            </a:endParaRPr>
          </a:p>
          <a:p>
            <a:pPr>
              <a:defRPr/>
            </a:pPr>
            <a:endParaRPr lang="en-US" sz="1600" b="1" dirty="0">
              <a:solidFill>
                <a:srgbClr val="FF0000"/>
              </a:solidFill>
              <a:latin typeface="+mn-lt"/>
              <a:ea typeface="Batang" charset="-127"/>
            </a:endParaRPr>
          </a:p>
          <a:p>
            <a:pPr marL="457200" indent="-457200">
              <a:buFont typeface="Arial" panose="020B0604020202020204" pitchFamily="34" charset="0"/>
              <a:buChar char="•"/>
              <a:defRPr/>
            </a:pPr>
            <a:endParaRPr lang="en-US" sz="2800" dirty="0">
              <a:latin typeface="+mn-lt"/>
              <a:ea typeface="Batang" charset="-127"/>
            </a:endParaRPr>
          </a:p>
        </p:txBody>
      </p:sp>
      <p:sp>
        <p:nvSpPr>
          <p:cNvPr id="2" name="Rectangle 2"/>
          <p:cNvSpPr>
            <a:spLocks noGrp="1" noChangeArrowheads="1"/>
          </p:cNvSpPr>
          <p:nvPr>
            <p:ph type="title"/>
          </p:nvPr>
        </p:nvSpPr>
        <p:spPr>
          <a:xfrm>
            <a:off x="0" y="93569"/>
            <a:ext cx="41148000" cy="3917950"/>
          </a:xfrm>
        </p:spPr>
        <p:txBody>
          <a:bodyPr/>
          <a:lstStyle/>
          <a:p>
            <a:pPr eaLnBrk="1" hangingPunct="1"/>
            <a:r>
              <a:rPr lang="en-US" sz="9600" b="1" dirty="0">
                <a:solidFill>
                  <a:schemeClr val="tx1"/>
                </a:solidFill>
                <a:effectLst>
                  <a:outerShdw blurRad="38100" dist="38100" dir="2700000" algn="tl">
                    <a:srgbClr val="000000">
                      <a:alpha val="43137"/>
                    </a:srgbClr>
                  </a:outerShdw>
                </a:effectLst>
                <a:latin typeface="Helvetica" charset="0"/>
                <a:ea typeface="Batang" charset="-127"/>
              </a:rPr>
              <a:t>Examining the Performance of the Multi-Core Workstation and High Performance Computing</a:t>
            </a:r>
          </a:p>
        </p:txBody>
      </p:sp>
      <p:sp>
        <p:nvSpPr>
          <p:cNvPr id="2065" name="Text Box 11"/>
          <p:cNvSpPr txBox="1">
            <a:spLocks noChangeArrowheads="1"/>
          </p:cNvSpPr>
          <p:nvPr/>
        </p:nvSpPr>
        <p:spPr bwMode="auto">
          <a:xfrm>
            <a:off x="15841005" y="3180522"/>
            <a:ext cx="15598950" cy="1569660"/>
          </a:xfrm>
          <a:prstGeom prst="rect">
            <a:avLst/>
          </a:prstGeom>
          <a:noFill/>
          <a:ln w="9525">
            <a:noFill/>
            <a:miter lim="800000"/>
            <a:headEnd/>
            <a:tailEnd/>
          </a:ln>
        </p:spPr>
        <p:txBody>
          <a:bodyPr wrap="none">
            <a:spAutoFit/>
          </a:bodyPr>
          <a:lstStyle/>
          <a:p>
            <a:r>
              <a:rPr lang="en-US" sz="4800" b="1" dirty="0">
                <a:latin typeface="Times New Roman" pitchFamily="18" charset="0"/>
                <a:ea typeface="Batang" charset="-127"/>
              </a:rPr>
              <a:t>Student Author: Christopher Brunswick &amp; Keith McBride</a:t>
            </a:r>
          </a:p>
          <a:p>
            <a:r>
              <a:rPr lang="en-US" sz="4800" b="1" dirty="0">
                <a:latin typeface="Times New Roman" pitchFamily="18" charset="0"/>
                <a:ea typeface="Batang" charset="-127"/>
              </a:rPr>
              <a:t>  Mentor Names: Jean Plummer &amp; Dr. </a:t>
            </a:r>
            <a:r>
              <a:rPr lang="en-US" sz="4800" b="1" dirty="0" err="1">
                <a:latin typeface="Times New Roman" pitchFamily="18" charset="0"/>
                <a:ea typeface="Batang" charset="-127"/>
              </a:rPr>
              <a:t>Fralick</a:t>
            </a:r>
            <a:endParaRPr lang="en-US" sz="4800" b="1" dirty="0"/>
          </a:p>
        </p:txBody>
      </p:sp>
      <p:sp>
        <p:nvSpPr>
          <p:cNvPr id="33" name="Text Box 111"/>
          <p:cNvSpPr txBox="1">
            <a:spLocks noChangeArrowheads="1"/>
          </p:cNvSpPr>
          <p:nvPr/>
        </p:nvSpPr>
        <p:spPr bwMode="auto">
          <a:xfrm>
            <a:off x="1082176" y="5025642"/>
            <a:ext cx="12088892" cy="10138158"/>
          </a:xfrm>
          <a:prstGeom prst="rect">
            <a:avLst/>
          </a:prstGeom>
          <a:noFill/>
          <a:ln w="9525">
            <a:solidFill>
              <a:schemeClr val="tx1"/>
            </a:solidFill>
            <a:miter lim="800000"/>
            <a:headEnd/>
            <a:tailEnd/>
          </a:ln>
          <a:effectLst/>
        </p:spPr>
        <p:txBody>
          <a:bodyPr/>
          <a:lstStyle/>
          <a:p>
            <a:r>
              <a:rPr lang="en-US" sz="3600" b="1" dirty="0">
                <a:solidFill>
                  <a:srgbClr val="8E0815"/>
                </a:solidFill>
              </a:rPr>
              <a:t>Abstract</a:t>
            </a:r>
          </a:p>
          <a:p>
            <a:pPr marL="571500" indent="-571500">
              <a:buFont typeface="Arial" panose="020B0604020202020204" pitchFamily="34" charset="0"/>
              <a:buChar char="•"/>
            </a:pPr>
            <a:r>
              <a:rPr lang="en-US" sz="3200" dirty="0"/>
              <a:t>Every two years, Savannah River Site(SRS) examines ethe inside of the H-Canyon Exhaust Tunnel(HCAEX) under the Structural Integrity Program. </a:t>
            </a:r>
          </a:p>
          <a:p>
            <a:pPr marL="571500" indent="-571500">
              <a:buFont typeface="Arial" panose="020B0604020202020204" pitchFamily="34" charset="0"/>
              <a:buChar char="•"/>
            </a:pPr>
            <a:r>
              <a:rPr lang="en-US" sz="3200" dirty="0"/>
              <a:t>HCAEX tunnel is presently examined using cameras, however test examinations using LiDAR are underway.</a:t>
            </a:r>
          </a:p>
          <a:p>
            <a:pPr marL="571500" indent="-571500">
              <a:buFont typeface="Arial" panose="020B0604020202020204" pitchFamily="34" charset="0"/>
              <a:buChar char="•"/>
            </a:pPr>
            <a:r>
              <a:rPr lang="en-US" sz="3200" dirty="0" smtClean="0"/>
              <a:t>LiDAR </a:t>
            </a:r>
            <a:r>
              <a:rPr lang="en-US" sz="3200" dirty="0"/>
              <a:t>examinations would provide quantitative data of the tunnel’s interior </a:t>
            </a:r>
            <a:r>
              <a:rPr lang="en-US" sz="3200" dirty="0" smtClean="0"/>
              <a:t>and may </a:t>
            </a:r>
            <a:r>
              <a:rPr lang="en-US" sz="3200" dirty="0"/>
              <a:t>be able to determine the rate of erosion over multiple deployments.</a:t>
            </a:r>
          </a:p>
          <a:p>
            <a:pPr marL="571500" indent="-571500">
              <a:buFont typeface="Arial" panose="020B0604020202020204" pitchFamily="34" charset="0"/>
              <a:buChar char="•"/>
            </a:pPr>
            <a:r>
              <a:rPr lang="en-US" sz="3200" dirty="0" smtClean="0"/>
              <a:t>Each </a:t>
            </a:r>
            <a:r>
              <a:rPr lang="en-US" sz="3200" dirty="0"/>
              <a:t>deployment involves the use of a Leica BLK360 laser scanner. The LiDAR unit collects and analyzes point cloud data , imported onto </a:t>
            </a:r>
            <a:r>
              <a:rPr lang="en-US" sz="3200" dirty="0" err="1"/>
              <a:t>autodesk</a:t>
            </a:r>
            <a:r>
              <a:rPr lang="en-US" sz="3200" dirty="0"/>
              <a:t> iPad software, then processed on a 3D point cloud processing software known as </a:t>
            </a:r>
            <a:r>
              <a:rPr lang="en-US" sz="3200" dirty="0" err="1"/>
              <a:t>CloudCompare</a:t>
            </a:r>
            <a:r>
              <a:rPr lang="en-US" sz="3200" dirty="0"/>
              <a:t>. </a:t>
            </a:r>
          </a:p>
          <a:p>
            <a:pPr marL="571500" indent="-571500">
              <a:buFont typeface="Arial" panose="020B0604020202020204" pitchFamily="34" charset="0"/>
              <a:buChar char="•"/>
            </a:pPr>
            <a:r>
              <a:rPr lang="en-US" sz="3200" dirty="0"/>
              <a:t>The purpose of this collaborative research is to compare data processing speed of SRNL Multi-Core workstation and </a:t>
            </a:r>
            <a:r>
              <a:rPr lang="en-US" sz="3200" dirty="0" err="1"/>
              <a:t>UofSC</a:t>
            </a:r>
            <a:r>
              <a:rPr lang="en-US" sz="3200" dirty="0"/>
              <a:t> High-Performance Computer Hyperion.  </a:t>
            </a:r>
          </a:p>
          <a:p>
            <a:endParaRPr lang="en-US" sz="3600" b="1" dirty="0">
              <a:solidFill>
                <a:srgbClr val="FF0000"/>
              </a:solidFill>
            </a:endParaRPr>
          </a:p>
          <a:p>
            <a:r>
              <a:rPr lang="en-US" dirty="0"/>
              <a:t>	</a:t>
            </a:r>
          </a:p>
        </p:txBody>
      </p:sp>
      <p:sp>
        <p:nvSpPr>
          <p:cNvPr id="61" name="Text Box 107"/>
          <p:cNvSpPr txBox="1">
            <a:spLocks noChangeArrowheads="1"/>
          </p:cNvSpPr>
          <p:nvPr/>
        </p:nvSpPr>
        <p:spPr bwMode="auto">
          <a:xfrm>
            <a:off x="14568964" y="18440400"/>
            <a:ext cx="11887200" cy="12983971"/>
          </a:xfrm>
          <a:prstGeom prst="rect">
            <a:avLst/>
          </a:prstGeom>
          <a:noFill/>
          <a:ln w="9525">
            <a:solidFill>
              <a:schemeClr val="tx1"/>
            </a:solidFill>
            <a:miter lim="800000"/>
            <a:headEnd/>
            <a:tailEnd/>
          </a:ln>
          <a:effectLst/>
        </p:spPr>
        <p:txBody>
          <a:bodyPr/>
          <a:lstStyle/>
          <a:p>
            <a:pPr>
              <a:defRPr/>
            </a:pPr>
            <a:r>
              <a:rPr lang="en-US" sz="3600" b="1" dirty="0">
                <a:solidFill>
                  <a:srgbClr val="8E0815"/>
                </a:solidFill>
                <a:latin typeface="+mn-lt"/>
                <a:ea typeface="宋体" charset="-122"/>
              </a:rPr>
              <a:t>Getting Access to </a:t>
            </a:r>
            <a:r>
              <a:rPr lang="en-US" sz="3600" b="1" dirty="0" err="1">
                <a:solidFill>
                  <a:srgbClr val="8E0815"/>
                </a:solidFill>
                <a:latin typeface="+mn-lt"/>
                <a:ea typeface="宋体" charset="-122"/>
              </a:rPr>
              <a:t>UofSC</a:t>
            </a:r>
            <a:r>
              <a:rPr lang="en-US" sz="3600" b="1" dirty="0">
                <a:solidFill>
                  <a:srgbClr val="8E0815"/>
                </a:solidFill>
                <a:latin typeface="+mn-lt"/>
                <a:ea typeface="宋体" charset="-122"/>
              </a:rPr>
              <a:t> High-Performance Computer (Hyperion)</a:t>
            </a:r>
          </a:p>
          <a:p>
            <a:pPr>
              <a:defRPr/>
            </a:pPr>
            <a:endParaRPr lang="en-US" sz="3600" b="1" dirty="0">
              <a:solidFill>
                <a:srgbClr val="8E0815"/>
              </a:solidFill>
              <a:latin typeface="+mn-lt"/>
              <a:ea typeface="宋体" charset="-122"/>
            </a:endParaRPr>
          </a:p>
          <a:p>
            <a:pPr marL="571500" indent="-571500">
              <a:buFont typeface="Arial" panose="020B0604020202020204" pitchFamily="34" charset="0"/>
              <a:buChar char="•"/>
              <a:defRPr/>
            </a:pPr>
            <a:r>
              <a:rPr lang="en-US" sz="3600" dirty="0" err="1">
                <a:latin typeface="+mn-lt"/>
                <a:ea typeface="宋体" charset="-122"/>
              </a:rPr>
              <a:t>UofSC</a:t>
            </a:r>
            <a:r>
              <a:rPr lang="en-US" sz="3600" dirty="0">
                <a:latin typeface="+mn-lt"/>
                <a:ea typeface="宋体" charset="-122"/>
              </a:rPr>
              <a:t> High-Performance Computer (Hyperion)  is being used to process data.</a:t>
            </a:r>
          </a:p>
          <a:p>
            <a:pPr marL="571500" indent="-571500">
              <a:buFont typeface="Arial" panose="020B0604020202020204" pitchFamily="34" charset="0"/>
              <a:buChar char="•"/>
              <a:defRPr/>
            </a:pPr>
            <a:r>
              <a:rPr lang="en-US" sz="3600" dirty="0">
                <a:latin typeface="+mn-lt"/>
                <a:ea typeface="宋体" charset="-122"/>
              </a:rPr>
              <a:t>To get access with Hyperion cluster, there were steps to take, such as :</a:t>
            </a:r>
          </a:p>
          <a:p>
            <a:pPr marL="1943100" lvl="3" indent="-571500">
              <a:buFont typeface="Arial" panose="020B0604020202020204" pitchFamily="34" charset="0"/>
              <a:buChar char="•"/>
              <a:defRPr/>
            </a:pPr>
            <a:r>
              <a:rPr lang="en-US" sz="3600" dirty="0">
                <a:latin typeface="+mn-lt"/>
                <a:ea typeface="宋体" charset="-122"/>
              </a:rPr>
              <a:t>Getting in contact with University of South Carolina (</a:t>
            </a:r>
            <a:r>
              <a:rPr lang="en-US" sz="3600" dirty="0" err="1">
                <a:latin typeface="+mn-lt"/>
                <a:ea typeface="宋体" charset="-122"/>
              </a:rPr>
              <a:t>UofSC</a:t>
            </a:r>
            <a:r>
              <a:rPr lang="en-US" sz="3600" dirty="0">
                <a:latin typeface="+mn-lt"/>
                <a:ea typeface="宋体" charset="-122"/>
              </a:rPr>
              <a:t>).</a:t>
            </a:r>
          </a:p>
          <a:p>
            <a:pPr marL="1943100" lvl="3" indent="-571500">
              <a:buFont typeface="Arial" panose="020B0604020202020204" pitchFamily="34" charset="0"/>
              <a:buChar char="•"/>
              <a:defRPr/>
            </a:pPr>
            <a:r>
              <a:rPr lang="en-US" sz="3600" dirty="0">
                <a:latin typeface="+mn-lt"/>
                <a:ea typeface="宋体" charset="-122"/>
              </a:rPr>
              <a:t>Create accounts to use Hyperion</a:t>
            </a:r>
          </a:p>
          <a:p>
            <a:pPr marL="1943100" lvl="3" indent="-571500">
              <a:buFont typeface="Arial" panose="020B0604020202020204" pitchFamily="34" charset="0"/>
              <a:buChar char="•"/>
              <a:defRPr/>
            </a:pPr>
            <a:r>
              <a:rPr lang="en-US" sz="3600" dirty="0">
                <a:latin typeface="+mn-lt"/>
                <a:ea typeface="宋体" charset="-122"/>
              </a:rPr>
              <a:t>Implementing </a:t>
            </a:r>
            <a:r>
              <a:rPr lang="en-US" sz="3600" dirty="0" err="1">
                <a:latin typeface="+mn-lt"/>
                <a:ea typeface="宋体" charset="-122"/>
              </a:rPr>
              <a:t>teamviewer</a:t>
            </a:r>
            <a:r>
              <a:rPr lang="en-US" sz="3600" dirty="0">
                <a:latin typeface="+mn-lt"/>
                <a:ea typeface="宋体" charset="-122"/>
              </a:rPr>
              <a:t> software</a:t>
            </a:r>
          </a:p>
          <a:p>
            <a:pPr marL="1943100" lvl="3" indent="-571500">
              <a:buFont typeface="Arial" panose="020B0604020202020204" pitchFamily="34" charset="0"/>
              <a:buChar char="•"/>
              <a:defRPr/>
            </a:pPr>
            <a:r>
              <a:rPr lang="en-US" sz="3600" dirty="0">
                <a:latin typeface="+mn-lt"/>
                <a:ea typeface="宋体" charset="-122"/>
              </a:rPr>
              <a:t>Connecting with </a:t>
            </a:r>
            <a:r>
              <a:rPr lang="en-US" sz="3600" dirty="0" err="1">
                <a:latin typeface="+mn-lt"/>
                <a:ea typeface="宋体" charset="-122"/>
              </a:rPr>
              <a:t>UofSc</a:t>
            </a:r>
            <a:r>
              <a:rPr lang="en-US" sz="3600" dirty="0">
                <a:latin typeface="+mn-lt"/>
                <a:ea typeface="宋体" charset="-122"/>
              </a:rPr>
              <a:t> network through Virtual Private Network(VPN) ( AnyConnect Secure Mobility Client)</a:t>
            </a:r>
          </a:p>
          <a:p>
            <a:pPr marL="1943100" lvl="3" indent="-571500">
              <a:buFont typeface="Arial" panose="020B0604020202020204" pitchFamily="34" charset="0"/>
              <a:buChar char="•"/>
              <a:defRPr/>
            </a:pPr>
            <a:r>
              <a:rPr lang="en-US" sz="3600" dirty="0">
                <a:latin typeface="+mn-lt"/>
                <a:ea typeface="宋体" charset="-122"/>
              </a:rPr>
              <a:t>Link to Hyperion Cluster login screen (Graphical User Interface)</a:t>
            </a:r>
          </a:p>
          <a:p>
            <a:pPr marL="1943100" lvl="3" indent="-571500">
              <a:buFont typeface="Arial" panose="020B0604020202020204" pitchFamily="34" charset="0"/>
              <a:buChar char="•"/>
              <a:defRPr/>
            </a:pPr>
            <a:r>
              <a:rPr lang="en-US" sz="3600" dirty="0">
                <a:latin typeface="+mn-lt"/>
                <a:ea typeface="宋体" charset="-122"/>
              </a:rPr>
              <a:t>Launch Hyperion Desktop! </a:t>
            </a:r>
          </a:p>
          <a:p>
            <a:pPr marL="1028700" lvl="1" indent="-571500">
              <a:buFont typeface="Arial" panose="020B0604020202020204" pitchFamily="34" charset="0"/>
              <a:buChar char="•"/>
              <a:defRPr/>
            </a:pPr>
            <a:endParaRPr lang="en-US" sz="3600" dirty="0">
              <a:solidFill>
                <a:srgbClr val="8E0815"/>
              </a:solidFill>
              <a:latin typeface="+mn-lt"/>
              <a:ea typeface="宋体" charset="-122"/>
            </a:endParaRPr>
          </a:p>
          <a:p>
            <a:pPr marL="1028700" lvl="1" indent="-571500">
              <a:buFont typeface="Arial" panose="020B0604020202020204" pitchFamily="34" charset="0"/>
              <a:buChar char="•"/>
              <a:defRPr/>
            </a:pPr>
            <a:endParaRPr lang="en-US" sz="3600" dirty="0">
              <a:solidFill>
                <a:srgbClr val="8E0815"/>
              </a:solidFill>
              <a:latin typeface="+mn-lt"/>
              <a:ea typeface="Batang" charset="-127"/>
            </a:endParaRPr>
          </a:p>
          <a:p>
            <a:pPr>
              <a:defRPr/>
            </a:pPr>
            <a:endParaRPr lang="en-US" sz="1600" dirty="0">
              <a:latin typeface="+mn-lt"/>
            </a:endParaRPr>
          </a:p>
          <a:p>
            <a:pPr marL="457200" indent="-457200">
              <a:buFont typeface="Arial" panose="020B0604020202020204" pitchFamily="34" charset="0"/>
              <a:buChar char="•"/>
              <a:defRPr/>
            </a:pPr>
            <a:endParaRPr lang="en-US" sz="3200" dirty="0">
              <a:latin typeface="+mn-lt"/>
            </a:endParaRPr>
          </a:p>
        </p:txBody>
      </p:sp>
      <p:pic>
        <p:nvPicPr>
          <p:cNvPr id="4" name="Picture 3" descr="Logo, icon&#10;&#10;Description automatically generated">
            <a:extLst>
              <a:ext uri="{FF2B5EF4-FFF2-40B4-BE49-F238E27FC236}">
                <a16:creationId xmlns:a16="http://schemas.microsoft.com/office/drawing/2014/main" id="{BDB74F73-0DDC-46CE-A1F7-B5276EAC31B5}"/>
              </a:ext>
            </a:extLst>
          </p:cNvPr>
          <p:cNvPicPr>
            <a:picLocks noChangeAspect="1"/>
          </p:cNvPicPr>
          <p:nvPr/>
        </p:nvPicPr>
        <p:blipFill>
          <a:blip r:embed="rId3"/>
          <a:stretch>
            <a:fillRect/>
          </a:stretch>
        </p:blipFill>
        <p:spPr>
          <a:xfrm>
            <a:off x="2057400" y="1618722"/>
            <a:ext cx="5710491" cy="1924188"/>
          </a:xfrm>
          <a:prstGeom prst="rect">
            <a:avLst/>
          </a:prstGeom>
        </p:spPr>
      </p:pic>
      <p:pic>
        <p:nvPicPr>
          <p:cNvPr id="11" name="Picture 10">
            <a:extLst>
              <a:ext uri="{FF2B5EF4-FFF2-40B4-BE49-F238E27FC236}">
                <a16:creationId xmlns:a16="http://schemas.microsoft.com/office/drawing/2014/main" id="{F36CBB09-0AF3-4F17-A8ED-D1E4F5BC6E54}"/>
              </a:ext>
            </a:extLst>
          </p:cNvPr>
          <p:cNvPicPr/>
          <p:nvPr/>
        </p:nvPicPr>
        <p:blipFill>
          <a:blip r:embed="rId4"/>
          <a:stretch>
            <a:fillRect/>
          </a:stretch>
        </p:blipFill>
        <p:spPr>
          <a:xfrm>
            <a:off x="14648711" y="10560309"/>
            <a:ext cx="6854112" cy="3176808"/>
          </a:xfrm>
          <a:prstGeom prst="rect">
            <a:avLst/>
          </a:prstGeom>
        </p:spPr>
      </p:pic>
      <p:pic>
        <p:nvPicPr>
          <p:cNvPr id="7" name="Picture 6"/>
          <p:cNvPicPr>
            <a:picLocks noChangeAspect="1"/>
          </p:cNvPicPr>
          <p:nvPr/>
        </p:nvPicPr>
        <p:blipFill>
          <a:blip r:embed="rId5"/>
          <a:stretch>
            <a:fillRect/>
          </a:stretch>
        </p:blipFill>
        <p:spPr>
          <a:xfrm>
            <a:off x="1103948" y="13461356"/>
            <a:ext cx="4877444" cy="1702443"/>
          </a:xfrm>
          <a:prstGeom prst="rect">
            <a:avLst/>
          </a:prstGeom>
        </p:spPr>
      </p:pic>
      <p:pic>
        <p:nvPicPr>
          <p:cNvPr id="8" name="Picture 7"/>
          <p:cNvPicPr>
            <a:picLocks noChangeAspect="1"/>
          </p:cNvPicPr>
          <p:nvPr/>
        </p:nvPicPr>
        <p:blipFill>
          <a:blip r:embed="rId6"/>
          <a:stretch>
            <a:fillRect/>
          </a:stretch>
        </p:blipFill>
        <p:spPr>
          <a:xfrm>
            <a:off x="24128971" y="11430000"/>
            <a:ext cx="2115495" cy="6045909"/>
          </a:xfrm>
          <a:prstGeom prst="rect">
            <a:avLst/>
          </a:prstGeom>
        </p:spPr>
      </p:pic>
      <p:pic>
        <p:nvPicPr>
          <p:cNvPr id="9" name="Picture 8"/>
          <p:cNvPicPr>
            <a:picLocks noChangeAspect="1"/>
          </p:cNvPicPr>
          <p:nvPr/>
        </p:nvPicPr>
        <p:blipFill>
          <a:blip r:embed="rId7"/>
          <a:stretch>
            <a:fillRect/>
          </a:stretch>
        </p:blipFill>
        <p:spPr>
          <a:xfrm>
            <a:off x="9187958" y="13030200"/>
            <a:ext cx="3983110" cy="2133599"/>
          </a:xfrm>
          <a:prstGeom prst="rect">
            <a:avLst/>
          </a:prstGeom>
        </p:spPr>
      </p:pic>
      <p:sp>
        <p:nvSpPr>
          <p:cNvPr id="6" name="TextBox 5"/>
          <p:cNvSpPr txBox="1"/>
          <p:nvPr/>
        </p:nvSpPr>
        <p:spPr>
          <a:xfrm>
            <a:off x="6091711" y="13586533"/>
            <a:ext cx="1287576" cy="1477328"/>
          </a:xfrm>
          <a:prstGeom prst="rect">
            <a:avLst/>
          </a:prstGeom>
          <a:noFill/>
        </p:spPr>
        <p:txBody>
          <a:bodyPr wrap="square" rtlCol="0">
            <a:spAutoFit/>
          </a:bodyPr>
          <a:lstStyle/>
          <a:p>
            <a:r>
              <a:rPr lang="en-US" sz="1800" dirty="0"/>
              <a:t>Figure 1: shows location of HCAEX tunnel </a:t>
            </a:r>
          </a:p>
        </p:txBody>
      </p:sp>
      <p:sp>
        <p:nvSpPr>
          <p:cNvPr id="10" name="TextBox 9"/>
          <p:cNvSpPr txBox="1"/>
          <p:nvPr/>
        </p:nvSpPr>
        <p:spPr>
          <a:xfrm>
            <a:off x="7489606" y="13586533"/>
            <a:ext cx="1431993" cy="1600438"/>
          </a:xfrm>
          <a:prstGeom prst="rect">
            <a:avLst/>
          </a:prstGeom>
          <a:noFill/>
        </p:spPr>
        <p:txBody>
          <a:bodyPr wrap="square" rtlCol="0">
            <a:spAutoFit/>
          </a:bodyPr>
          <a:lstStyle/>
          <a:p>
            <a:r>
              <a:rPr lang="en-US" sz="1400" dirty="0"/>
              <a:t>Figure 2:</a:t>
            </a:r>
          </a:p>
          <a:p>
            <a:r>
              <a:rPr lang="en-US" sz="1400" dirty="0"/>
              <a:t>Shows 2017 </a:t>
            </a:r>
          </a:p>
          <a:p>
            <a:r>
              <a:rPr lang="en-US" sz="1400" dirty="0"/>
              <a:t>Inspection of </a:t>
            </a:r>
          </a:p>
          <a:p>
            <a:r>
              <a:rPr lang="en-US" sz="1400" dirty="0"/>
              <a:t>HCAEX tunnel</a:t>
            </a:r>
          </a:p>
          <a:p>
            <a:r>
              <a:rPr lang="en-US" sz="1400" dirty="0"/>
              <a:t>With use of </a:t>
            </a:r>
          </a:p>
          <a:p>
            <a:r>
              <a:rPr lang="en-US" sz="1400" dirty="0"/>
              <a:t>A mounted </a:t>
            </a:r>
          </a:p>
          <a:p>
            <a:r>
              <a:rPr lang="en-US" sz="1400" dirty="0"/>
              <a:t>crawler</a:t>
            </a:r>
          </a:p>
        </p:txBody>
      </p:sp>
      <p:sp>
        <p:nvSpPr>
          <p:cNvPr id="12" name="TextBox 11">
            <a:extLst>
              <a:ext uri="{FF2B5EF4-FFF2-40B4-BE49-F238E27FC236}">
                <a16:creationId xmlns:a16="http://schemas.microsoft.com/office/drawing/2014/main" id="{2996CE73-94EC-4E4F-9FB9-35B5B6910989}"/>
              </a:ext>
            </a:extLst>
          </p:cNvPr>
          <p:cNvSpPr txBox="1"/>
          <p:nvPr/>
        </p:nvSpPr>
        <p:spPr>
          <a:xfrm>
            <a:off x="21422833" y="10474933"/>
            <a:ext cx="3200400" cy="1569660"/>
          </a:xfrm>
          <a:prstGeom prst="rect">
            <a:avLst/>
          </a:prstGeom>
          <a:noFill/>
        </p:spPr>
        <p:txBody>
          <a:bodyPr wrap="square" rtlCol="0">
            <a:spAutoFit/>
          </a:bodyPr>
          <a:lstStyle/>
          <a:p>
            <a:r>
              <a:rPr lang="en-US" dirty="0"/>
              <a:t>Figure 3: illustration of LiDAR assembly fabricated by vendor (JFT)</a:t>
            </a:r>
          </a:p>
        </p:txBody>
      </p:sp>
      <p:sp>
        <p:nvSpPr>
          <p:cNvPr id="13" name="TextBox 12"/>
          <p:cNvSpPr txBox="1"/>
          <p:nvPr/>
        </p:nvSpPr>
        <p:spPr>
          <a:xfrm>
            <a:off x="22521416" y="13586533"/>
            <a:ext cx="1676400" cy="2862322"/>
          </a:xfrm>
          <a:prstGeom prst="rect">
            <a:avLst/>
          </a:prstGeom>
          <a:noFill/>
        </p:spPr>
        <p:txBody>
          <a:bodyPr wrap="square" rtlCol="0">
            <a:spAutoFit/>
          </a:bodyPr>
          <a:lstStyle/>
          <a:p>
            <a:r>
              <a:rPr lang="en-US" sz="2000" dirty="0"/>
              <a:t>Figure 4: Illustration of mock test of deployment showing south and north walls and ceiling and floor</a:t>
            </a:r>
          </a:p>
        </p:txBody>
      </p:sp>
      <p:pic>
        <p:nvPicPr>
          <p:cNvPr id="14" name="Picture 13"/>
          <p:cNvPicPr>
            <a:picLocks noChangeAspect="1"/>
          </p:cNvPicPr>
          <p:nvPr/>
        </p:nvPicPr>
        <p:blipFill>
          <a:blip r:embed="rId8"/>
          <a:stretch>
            <a:fillRect/>
          </a:stretch>
        </p:blipFill>
        <p:spPr>
          <a:xfrm>
            <a:off x="28100926" y="20234589"/>
            <a:ext cx="9877425" cy="890945"/>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284934" y="23545800"/>
            <a:ext cx="4991357" cy="3206915"/>
          </a:xfrm>
          <a:prstGeom prst="rect">
            <a:avLst/>
          </a:prstGeom>
        </p:spPr>
      </p:pic>
      <p:sp>
        <p:nvSpPr>
          <p:cNvPr id="16" name="TextBox 15"/>
          <p:cNvSpPr txBox="1"/>
          <p:nvPr/>
        </p:nvSpPr>
        <p:spPr>
          <a:xfrm>
            <a:off x="28046838" y="26941065"/>
            <a:ext cx="11274981" cy="4339650"/>
          </a:xfrm>
          <a:prstGeom prst="rect">
            <a:avLst/>
          </a:prstGeom>
          <a:noFill/>
        </p:spPr>
        <p:txBody>
          <a:bodyPr wrap="square" rtlCol="0">
            <a:spAutoFit/>
          </a:bodyPr>
          <a:lstStyle/>
          <a:p>
            <a:r>
              <a:rPr lang="en-US" sz="2800" dirty="0"/>
              <a:t>Since most of the data within the point cloud segments were corrupted, we only looked at the segments that were overall good data. The good data we looked at were west 6, west 5 and east 5. Comparing the execution time with SRS’S Multi-core workstation  and </a:t>
            </a:r>
            <a:r>
              <a:rPr lang="en-US" sz="2800" dirty="0" err="1"/>
              <a:t>UofSC</a:t>
            </a:r>
            <a:r>
              <a:rPr lang="en-US" sz="2800" dirty="0"/>
              <a:t> HPC, we have concluded that HPC have processed west 6, west 5 and east 5 slower than the multi-core workstation.</a:t>
            </a:r>
          </a:p>
          <a:p>
            <a:r>
              <a:rPr lang="en-US" sz="2800" dirty="0"/>
              <a:t>Future research on this project would detail the reasons for data corruptions. Also, understanding the reason for slower processing speed on an HPC platform in comparison to a multicore workstation.</a:t>
            </a:r>
          </a:p>
          <a:p>
            <a:r>
              <a:rPr lang="en-US" dirty="0"/>
              <a:t> </a:t>
            </a:r>
          </a:p>
        </p:txBody>
      </p:sp>
      <p:pic>
        <p:nvPicPr>
          <p:cNvPr id="18" name="Picture 17"/>
          <p:cNvPicPr>
            <a:picLocks noChangeAspect="1"/>
          </p:cNvPicPr>
          <p:nvPr/>
        </p:nvPicPr>
        <p:blipFill>
          <a:blip r:embed="rId10"/>
          <a:stretch>
            <a:fillRect/>
          </a:stretch>
        </p:blipFill>
        <p:spPr>
          <a:xfrm>
            <a:off x="33526239" y="17958824"/>
            <a:ext cx="5655039" cy="2129273"/>
          </a:xfrm>
          <a:prstGeom prst="rect">
            <a:avLst/>
          </a:prstGeom>
        </p:spPr>
      </p:pic>
      <p:pic>
        <p:nvPicPr>
          <p:cNvPr id="19" name="Picture 18"/>
          <p:cNvPicPr>
            <a:picLocks noChangeAspect="1"/>
          </p:cNvPicPr>
          <p:nvPr/>
        </p:nvPicPr>
        <p:blipFill>
          <a:blip r:embed="rId11"/>
          <a:stretch>
            <a:fillRect/>
          </a:stretch>
        </p:blipFill>
        <p:spPr>
          <a:xfrm>
            <a:off x="33391484" y="24790002"/>
            <a:ext cx="5924550" cy="1181100"/>
          </a:xfrm>
          <a:prstGeom prst="rect">
            <a:avLst/>
          </a:prstGeom>
        </p:spPr>
      </p:pic>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413286" y="17717312"/>
            <a:ext cx="3317616" cy="2445870"/>
          </a:xfrm>
          <a:prstGeom prst="rect">
            <a:avLst/>
          </a:prstGeom>
        </p:spPr>
      </p:pic>
      <p:sp>
        <p:nvSpPr>
          <p:cNvPr id="5" name="TextBox 4"/>
          <p:cNvSpPr txBox="1"/>
          <p:nvPr/>
        </p:nvSpPr>
        <p:spPr>
          <a:xfrm>
            <a:off x="38003627" y="20372693"/>
            <a:ext cx="1851972" cy="738664"/>
          </a:xfrm>
          <a:prstGeom prst="rect">
            <a:avLst/>
          </a:prstGeom>
          <a:noFill/>
        </p:spPr>
        <p:txBody>
          <a:bodyPr wrap="square" rtlCol="0">
            <a:spAutoFit/>
          </a:bodyPr>
          <a:lstStyle/>
          <a:p>
            <a:r>
              <a:rPr lang="en-US" sz="1400" dirty="0"/>
              <a:t>This chart represents the correct range of distances</a:t>
            </a:r>
          </a:p>
        </p:txBody>
      </p:sp>
      <p:pic>
        <p:nvPicPr>
          <p:cNvPr id="17" name="Picture 16"/>
          <p:cNvPicPr>
            <a:picLocks noChangeAspect="1"/>
          </p:cNvPicPr>
          <p:nvPr/>
        </p:nvPicPr>
        <p:blipFill>
          <a:blip r:embed="rId13"/>
          <a:stretch>
            <a:fillRect/>
          </a:stretch>
        </p:blipFill>
        <p:spPr>
          <a:xfrm>
            <a:off x="14648711" y="14020800"/>
            <a:ext cx="5856597" cy="3581400"/>
          </a:xfrm>
          <a:prstGeom prst="rect">
            <a:avLst/>
          </a:prstGeom>
        </p:spPr>
      </p:pic>
      <p:sp>
        <p:nvSpPr>
          <p:cNvPr id="20" name="TextBox 19"/>
          <p:cNvSpPr txBox="1"/>
          <p:nvPr/>
        </p:nvSpPr>
        <p:spPr>
          <a:xfrm>
            <a:off x="20585055" y="14020800"/>
            <a:ext cx="2122545" cy="1569660"/>
          </a:xfrm>
          <a:prstGeom prst="rect">
            <a:avLst/>
          </a:prstGeom>
          <a:noFill/>
        </p:spPr>
        <p:txBody>
          <a:bodyPr wrap="square" rtlCol="0">
            <a:spAutoFit/>
          </a:bodyPr>
          <a:lstStyle/>
          <a:p>
            <a:r>
              <a:rPr lang="en-US" dirty="0"/>
              <a:t>Figure 5: LiDAR scan of the tunnel interior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91EB-F458-4056-87A5-0DD20795C6CC}"/>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525603893"/>
      </p:ext>
    </p:extLst>
  </p:cSld>
  <p:clrMapOvr>
    <a:masterClrMapping/>
  </p:clrMapOvr>
</p:sld>
</file>

<file path=ppt/theme/theme1.xml><?xml version="1.0" encoding="utf-8"?>
<a:theme xmlns:a="http://schemas.openxmlformats.org/drawingml/2006/main" name="Blank Presentation">
  <a:themeElements>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FolderType xmlns="b2c1be5b-ff41-44b6-a410-77a96c0ef72d" xsi:nil="true"/>
    <Students xmlns="b2c1be5b-ff41-44b6-a410-77a96c0ef72d">
      <UserInfo>
        <DisplayName/>
        <AccountId xsi:nil="true"/>
        <AccountType/>
      </UserInfo>
    </Students>
    <Owner xmlns="b2c1be5b-ff41-44b6-a410-77a96c0ef72d">
      <UserInfo>
        <DisplayName/>
        <AccountId xsi:nil="true"/>
        <AccountType/>
      </UserInfo>
    </Owner>
    <Student_Groups xmlns="b2c1be5b-ff41-44b6-a410-77a96c0ef72d">
      <UserInfo>
        <DisplayName/>
        <AccountId xsi:nil="true"/>
        <AccountType/>
      </UserInfo>
    </Student_Groups>
    <Math_Settings xmlns="b2c1be5b-ff41-44b6-a410-77a96c0ef72d" xsi:nil="true"/>
    <DefaultSectionNames xmlns="b2c1be5b-ff41-44b6-a410-77a96c0ef72d" xsi:nil="true"/>
    <NotebookType xmlns="b2c1be5b-ff41-44b6-a410-77a96c0ef72d" xsi:nil="true"/>
    <Distribution_Groups xmlns="b2c1be5b-ff41-44b6-a410-77a96c0ef72d" xsi:nil="true"/>
    <Has_Teacher_Only_SectionGroup xmlns="b2c1be5b-ff41-44b6-a410-77a96c0ef72d" xsi:nil="true"/>
    <Teachers xmlns="b2c1be5b-ff41-44b6-a410-77a96c0ef72d">
      <UserInfo>
        <DisplayName/>
        <AccountId xsi:nil="true"/>
        <AccountType/>
      </UserInfo>
    </Teachers>
    <AppVersion xmlns="b2c1be5b-ff41-44b6-a410-77a96c0ef72d" xsi:nil="true"/>
    <LMS_Mappings xmlns="b2c1be5b-ff41-44b6-a410-77a96c0ef72d" xsi:nil="true"/>
    <CultureName xmlns="b2c1be5b-ff41-44b6-a410-77a96c0ef72d" xsi:nil="true"/>
    <Templates xmlns="b2c1be5b-ff41-44b6-a410-77a96c0ef72d" xsi:nil="true"/>
    <Self_Registration_Enabled xmlns="b2c1be5b-ff41-44b6-a410-77a96c0ef72d" xsi:nil="true"/>
    <Is_Collaboration_Space_Locked xmlns="b2c1be5b-ff41-44b6-a410-77a96c0ef72d" xsi:nil="true"/>
    <TeamsChannelId xmlns="b2c1be5b-ff41-44b6-a410-77a96c0ef72d" xsi:nil="true"/>
    <Invited_Teachers xmlns="b2c1be5b-ff41-44b6-a410-77a96c0ef72d" xsi:nil="true"/>
    <Invited_Students xmlns="b2c1be5b-ff41-44b6-a410-77a96c0ef72d" xsi:nil="true"/>
    <IsNotebookLocked xmlns="b2c1be5b-ff41-44b6-a410-77a96c0ef72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F67181642ECFD46A670BA0A5341A4EF" ma:contentTypeVersion="33" ma:contentTypeDescription="Create a new document." ma:contentTypeScope="" ma:versionID="6a7e6dc30649c395d57f4c3ad28fc8f3">
  <xsd:schema xmlns:xsd="http://www.w3.org/2001/XMLSchema" xmlns:xs="http://www.w3.org/2001/XMLSchema" xmlns:p="http://schemas.microsoft.com/office/2006/metadata/properties" xmlns:ns3="4bce47e4-c684-4636-a6d5-b09bec944aa5" xmlns:ns4="b2c1be5b-ff41-44b6-a410-77a96c0ef72d" targetNamespace="http://schemas.microsoft.com/office/2006/metadata/properties" ma:root="true" ma:fieldsID="81c9e0469bd321fb06995fe2602c8db4" ns3:_="" ns4:_="">
    <xsd:import namespace="4bce47e4-c684-4636-a6d5-b09bec944aa5"/>
    <xsd:import namespace="b2c1be5b-ff41-44b6-a410-77a96c0ef72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element ref="ns4:NotebookType" minOccurs="0"/>
                <xsd:element ref="ns4:FolderType" minOccurs="0"/>
                <xsd:element ref="ns4:CultureName" minOccurs="0"/>
                <xsd:element ref="ns4:AppVersion" minOccurs="0"/>
                <xsd:element ref="ns4:TeamsChannelId" minOccurs="0"/>
                <xsd:element ref="ns4:Owner" minOccurs="0"/>
                <xsd:element ref="ns4:Math_Settings" minOccurs="0"/>
                <xsd:element ref="ns4:DefaultSectionNames" minOccurs="0"/>
                <xsd:element ref="ns4:Templates" minOccurs="0"/>
                <xsd:element ref="ns4:Teachers" minOccurs="0"/>
                <xsd:element ref="ns4:Students" minOccurs="0"/>
                <xsd:element ref="ns4:Student_Groups" minOccurs="0"/>
                <xsd:element ref="ns4:Distribution_Groups" minOccurs="0"/>
                <xsd:element ref="ns4:LMS_Mappings" minOccurs="0"/>
                <xsd:element ref="ns4:Invited_Teachers" minOccurs="0"/>
                <xsd:element ref="ns4:Invited_Students" minOccurs="0"/>
                <xsd:element ref="ns4:Self_Registration_Enabled" minOccurs="0"/>
                <xsd:element ref="ns4:Has_Teacher_Only_SectionGroup" minOccurs="0"/>
                <xsd:element ref="ns4:Is_Collaboration_Space_Locked" minOccurs="0"/>
                <xsd:element ref="ns4:IsNotebookLock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ce47e4-c684-4636-a6d5-b09bec944aa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c1be5b-ff41-44b6-a410-77a96c0ef72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NotebookType" ma:index="21" nillable="true" ma:displayName="Notebook Type" ma:internalName="NotebookType">
      <xsd:simpleType>
        <xsd:restriction base="dms:Text"/>
      </xsd:simpleType>
    </xsd:element>
    <xsd:element name="FolderType" ma:index="22" nillable="true" ma:displayName="Folder Type" ma:internalName="FolderType">
      <xsd:simpleType>
        <xsd:restriction base="dms:Text"/>
      </xsd:simpleType>
    </xsd:element>
    <xsd:element name="CultureName" ma:index="23" nillable="true" ma:displayName="Culture Name" ma:internalName="CultureName">
      <xsd:simpleType>
        <xsd:restriction base="dms:Text"/>
      </xsd:simpleType>
    </xsd:element>
    <xsd:element name="AppVersion" ma:index="24" nillable="true" ma:displayName="App Version" ma:internalName="AppVersion">
      <xsd:simpleType>
        <xsd:restriction base="dms:Text"/>
      </xsd:simpleType>
    </xsd:element>
    <xsd:element name="TeamsChannelId" ma:index="25" nillable="true" ma:displayName="Teams Channel Id" ma:internalName="TeamsChannelId">
      <xsd:simpleType>
        <xsd:restriction base="dms:Text"/>
      </xsd:simpleType>
    </xsd:element>
    <xsd:element name="Owner" ma:index="26"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7" nillable="true" ma:displayName="Math Settings" ma:internalName="Math_Settings">
      <xsd:simpleType>
        <xsd:restriction base="dms:Text"/>
      </xsd:simpleType>
    </xsd:element>
    <xsd:element name="DefaultSectionNames" ma:index="28" nillable="true" ma:displayName="Default Section Names" ma:internalName="DefaultSectionNames">
      <xsd:simpleType>
        <xsd:restriction base="dms:Note">
          <xsd:maxLength value="255"/>
        </xsd:restriction>
      </xsd:simpleType>
    </xsd:element>
    <xsd:element name="Templates" ma:index="29" nillable="true" ma:displayName="Templates" ma:internalName="Templates">
      <xsd:simpleType>
        <xsd:restriction base="dms:Note">
          <xsd:maxLength value="255"/>
        </xsd:restriction>
      </xsd:simpleType>
    </xsd:element>
    <xsd:element name="Teachers" ma:index="30"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31"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32"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33" nillable="true" ma:displayName="Distribution Groups" ma:internalName="Distribution_Groups">
      <xsd:simpleType>
        <xsd:restriction base="dms:Note">
          <xsd:maxLength value="255"/>
        </xsd:restriction>
      </xsd:simpleType>
    </xsd:element>
    <xsd:element name="LMS_Mappings" ma:index="34" nillable="true" ma:displayName="LMS Mappings" ma:internalName="LMS_Mappings">
      <xsd:simpleType>
        <xsd:restriction base="dms:Note">
          <xsd:maxLength value="255"/>
        </xsd:restriction>
      </xsd:simpleType>
    </xsd:element>
    <xsd:element name="Invited_Teachers" ma:index="35" nillable="true" ma:displayName="Invited Teachers" ma:internalName="Invited_Teachers">
      <xsd:simpleType>
        <xsd:restriction base="dms:Note">
          <xsd:maxLength value="255"/>
        </xsd:restriction>
      </xsd:simpleType>
    </xsd:element>
    <xsd:element name="Invited_Students" ma:index="36" nillable="true" ma:displayName="Invited Students" ma:internalName="Invited_Students">
      <xsd:simpleType>
        <xsd:restriction base="dms:Note">
          <xsd:maxLength value="255"/>
        </xsd:restriction>
      </xsd:simpleType>
    </xsd:element>
    <xsd:element name="Self_Registration_Enabled" ma:index="37" nillable="true" ma:displayName="Self Registration Enabled" ma:internalName="Self_Registration_Enabled">
      <xsd:simpleType>
        <xsd:restriction base="dms:Boolean"/>
      </xsd:simpleType>
    </xsd:element>
    <xsd:element name="Has_Teacher_Only_SectionGroup" ma:index="38" nillable="true" ma:displayName="Has Teacher Only SectionGroup" ma:internalName="Has_Teacher_Only_SectionGroup">
      <xsd:simpleType>
        <xsd:restriction base="dms:Boolean"/>
      </xsd:simpleType>
    </xsd:element>
    <xsd:element name="Is_Collaboration_Space_Locked" ma:index="39" nillable="true" ma:displayName="Is Collaboration Space Locked" ma:internalName="Is_Collaboration_Space_Locked">
      <xsd:simpleType>
        <xsd:restriction base="dms:Boolean"/>
      </xsd:simpleType>
    </xsd:element>
    <xsd:element name="IsNotebookLocked" ma:index="40" nillable="true" ma:displayName="Is Notebook Locked" ma:internalName="IsNotebookLocked">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BAA4BC-1947-415E-9BA6-082BA715CB49}">
  <ds:schemaRefs>
    <ds:schemaRef ds:uri="http://purl.org/dc/elements/1.1/"/>
    <ds:schemaRef ds:uri="http://schemas.microsoft.com/office/2006/metadata/propertie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b2c1be5b-ff41-44b6-a410-77a96c0ef72d"/>
    <ds:schemaRef ds:uri="4bce47e4-c684-4636-a6d5-b09bec944aa5"/>
    <ds:schemaRef ds:uri="http://www.w3.org/XML/1998/namespace"/>
    <ds:schemaRef ds:uri="http://purl.org/dc/dcmitype/"/>
  </ds:schemaRefs>
</ds:datastoreItem>
</file>

<file path=customXml/itemProps2.xml><?xml version="1.0" encoding="utf-8"?>
<ds:datastoreItem xmlns:ds="http://schemas.openxmlformats.org/officeDocument/2006/customXml" ds:itemID="{5FA92048-144B-4B88-BE26-24C9379EA6B1}">
  <ds:schemaRefs>
    <ds:schemaRef ds:uri="http://schemas.microsoft.com/sharepoint/v3/contenttype/forms"/>
  </ds:schemaRefs>
</ds:datastoreItem>
</file>

<file path=customXml/itemProps3.xml><?xml version="1.0" encoding="utf-8"?>
<ds:datastoreItem xmlns:ds="http://schemas.openxmlformats.org/officeDocument/2006/customXml" ds:itemID="{AAAA4DB0-D9F3-46CF-9A26-4997C0BA7A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ce47e4-c684-4636-a6d5-b09bec944aa5"/>
    <ds:schemaRef ds:uri="b2c1be5b-ff41-44b6-a410-77a96c0ef7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Macintosh HD:Applications:Microsoft Office 2004:Templates:Presentations:Designs:Blank Presentation</Template>
  <TotalTime>12981</TotalTime>
  <Words>868</Words>
  <Application>Microsoft Office PowerPoint</Application>
  <PresentationFormat>Custom</PresentationFormat>
  <Paragraphs>86</Paragraphs>
  <Slides>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vt:i4>
      </vt:variant>
    </vt:vector>
  </HeadingPairs>
  <TitlesOfParts>
    <vt:vector size="11" baseType="lpstr">
      <vt:lpstr>ＭＳ Ｐゴシック</vt:lpstr>
      <vt:lpstr>宋体</vt:lpstr>
      <vt:lpstr>Arial</vt:lpstr>
      <vt:lpstr>Batang</vt:lpstr>
      <vt:lpstr>Calibri</vt:lpstr>
      <vt:lpstr>Helvetica</vt:lpstr>
      <vt:lpstr>Osaka</vt:lpstr>
      <vt:lpstr>Times New Roman</vt:lpstr>
      <vt:lpstr>Blank Presentation</vt:lpstr>
      <vt:lpstr>Examining the Performance of the Multi-Core Workstation and High Performance Computing</vt:lpstr>
      <vt:lpstr>PowerPoint Presentation</vt:lpstr>
    </vt:vector>
  </TitlesOfParts>
  <Company>Brian Perkins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Perkins</dc:creator>
  <cp:lastModifiedBy>Note LAB</cp:lastModifiedBy>
  <cp:revision>448</cp:revision>
  <cp:lastPrinted>2012-04-05T20:23:57Z</cp:lastPrinted>
  <dcterms:created xsi:type="dcterms:W3CDTF">2009-11-18T02:56:06Z</dcterms:created>
  <dcterms:modified xsi:type="dcterms:W3CDTF">2021-04-14T15:39:17Z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0x010100AF67181642ECFD46A670BA0A5341A4EF</vt:lpwstr>
  </property>
</Properties>
</file>